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53"/>
  </p:notesMasterIdLst>
  <p:handoutMasterIdLst>
    <p:handoutMasterId r:id="rId54"/>
  </p:handoutMasterIdLst>
  <p:sldIdLst>
    <p:sldId id="259" r:id="rId5"/>
    <p:sldId id="263" r:id="rId6"/>
    <p:sldId id="260" r:id="rId7"/>
    <p:sldId id="357" r:id="rId8"/>
    <p:sldId id="267" r:id="rId9"/>
    <p:sldId id="351" r:id="rId10"/>
    <p:sldId id="348" r:id="rId11"/>
    <p:sldId id="349" r:id="rId12"/>
    <p:sldId id="352" r:id="rId13"/>
    <p:sldId id="358" r:id="rId14"/>
    <p:sldId id="296" r:id="rId15"/>
    <p:sldId id="361" r:id="rId16"/>
    <p:sldId id="265" r:id="rId17"/>
    <p:sldId id="274" r:id="rId18"/>
    <p:sldId id="275" r:id="rId19"/>
    <p:sldId id="276" r:id="rId20"/>
    <p:sldId id="299" r:id="rId21"/>
    <p:sldId id="297" r:id="rId22"/>
    <p:sldId id="362" r:id="rId23"/>
    <p:sldId id="363" r:id="rId24"/>
    <p:sldId id="364" r:id="rId25"/>
    <p:sldId id="273" r:id="rId26"/>
    <p:sldId id="298" r:id="rId27"/>
    <p:sldId id="365" r:id="rId28"/>
    <p:sldId id="366" r:id="rId29"/>
    <p:sldId id="284" r:id="rId30"/>
    <p:sldId id="367" r:id="rId31"/>
    <p:sldId id="368" r:id="rId32"/>
    <p:sldId id="369" r:id="rId33"/>
    <p:sldId id="277" r:id="rId34"/>
    <p:sldId id="370" r:id="rId35"/>
    <p:sldId id="278" r:id="rId36"/>
    <p:sldId id="371" r:id="rId37"/>
    <p:sldId id="372" r:id="rId38"/>
    <p:sldId id="373" r:id="rId39"/>
    <p:sldId id="374" r:id="rId40"/>
    <p:sldId id="375" r:id="rId41"/>
    <p:sldId id="266" r:id="rId42"/>
    <p:sldId id="376" r:id="rId43"/>
    <p:sldId id="359" r:id="rId44"/>
    <p:sldId id="272" r:id="rId45"/>
    <p:sldId id="354" r:id="rId46"/>
    <p:sldId id="356" r:id="rId47"/>
    <p:sldId id="360" r:id="rId48"/>
    <p:sldId id="270" r:id="rId49"/>
    <p:sldId id="269" r:id="rId50"/>
    <p:sldId id="268" r:id="rId51"/>
    <p:sldId id="26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1322227-B646-418B-B747-1DB98FAC810A}">
          <p14:sldIdLst>
            <p14:sldId id="259"/>
            <p14:sldId id="263"/>
            <p14:sldId id="260"/>
            <p14:sldId id="357"/>
            <p14:sldId id="267"/>
            <p14:sldId id="351"/>
            <p14:sldId id="348"/>
            <p14:sldId id="349"/>
            <p14:sldId id="352"/>
            <p14:sldId id="358"/>
            <p14:sldId id="296"/>
            <p14:sldId id="361"/>
            <p14:sldId id="265"/>
            <p14:sldId id="274"/>
            <p14:sldId id="275"/>
            <p14:sldId id="276"/>
            <p14:sldId id="299"/>
            <p14:sldId id="297"/>
            <p14:sldId id="362"/>
            <p14:sldId id="363"/>
            <p14:sldId id="364"/>
            <p14:sldId id="273"/>
            <p14:sldId id="298"/>
            <p14:sldId id="365"/>
            <p14:sldId id="366"/>
            <p14:sldId id="284"/>
            <p14:sldId id="367"/>
            <p14:sldId id="368"/>
            <p14:sldId id="369"/>
            <p14:sldId id="277"/>
            <p14:sldId id="370"/>
            <p14:sldId id="278"/>
            <p14:sldId id="371"/>
            <p14:sldId id="372"/>
            <p14:sldId id="373"/>
            <p14:sldId id="374"/>
            <p14:sldId id="375"/>
            <p14:sldId id="266"/>
            <p14:sldId id="376"/>
            <p14:sldId id="359"/>
            <p14:sldId id="272"/>
            <p14:sldId id="354"/>
            <p14:sldId id="356"/>
            <p14:sldId id="360"/>
            <p14:sldId id="270"/>
            <p14:sldId id="269"/>
            <p14:sldId id="268"/>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4CE92"/>
    <a:srgbClr val="CDDADB"/>
    <a:srgbClr val="FFD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A8C50-DCB1-4EB2-B6E4-C32E1C783150}" v="8" dt="2023-06-27T17:15:40.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24" autoAdjust="0"/>
  </p:normalViewPr>
  <p:slideViewPr>
    <p:cSldViewPr snapToGrid="0">
      <p:cViewPr varScale="1">
        <p:scale>
          <a:sx n="102" d="100"/>
          <a:sy n="102" d="100"/>
        </p:scale>
        <p:origin x="918"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4.6544877912988156E-2"/>
          <c:y val="6.8247901418710316E-2"/>
          <c:w val="0.93325310188499166"/>
          <c:h val="0.78235435672413201"/>
        </c:manualLayout>
      </c:layout>
      <c:lineChart>
        <c:grouping val="standard"/>
        <c:varyColors val="0"/>
        <c:ser>
          <c:idx val="0"/>
          <c:order val="0"/>
          <c:tx>
            <c:strRef>
              <c:f>Sheet1!$B$1</c:f>
              <c:strCache>
                <c:ptCount val="1"/>
                <c:pt idx="0">
                  <c:v>Emergency Shelter</c:v>
                </c:pt>
              </c:strCache>
            </c:strRef>
          </c:tx>
          <c:spPr>
            <a:ln w="38100" cap="rnd">
              <a:solidFill>
                <a:schemeClr val="accent1"/>
              </a:solidFill>
              <a:round/>
            </a:ln>
            <a:effectLst/>
          </c:spPr>
          <c:marker>
            <c:symbol val="none"/>
          </c:marker>
          <c:dLbls>
            <c:dLbl>
              <c:idx val="1"/>
              <c:layout>
                <c:manualLayout>
                  <c:x val="-3.4327112550573337E-2"/>
                  <c:y val="-3.5853614889047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8D-4154-9098-9D6D3B52468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1027</c:v>
                </c:pt>
                <c:pt idx="1">
                  <c:v>997</c:v>
                </c:pt>
                <c:pt idx="2">
                  <c:v>1318</c:v>
                </c:pt>
                <c:pt idx="3">
                  <c:v>1315</c:v>
                </c:pt>
                <c:pt idx="4">
                  <c:v>1036</c:v>
                </c:pt>
              </c:numCache>
            </c:numRef>
          </c:val>
          <c:smooth val="0"/>
          <c:extLst>
            <c:ext xmlns:c16="http://schemas.microsoft.com/office/drawing/2014/chart" uri="{C3380CC4-5D6E-409C-BE32-E72D297353CC}">
              <c16:uniqueId val="{00000001-B68D-4154-9098-9D6D3B524681}"/>
            </c:ext>
          </c:extLst>
        </c:ser>
        <c:ser>
          <c:idx val="1"/>
          <c:order val="1"/>
          <c:tx>
            <c:strRef>
              <c:f>Sheet1!$C$1</c:f>
              <c:strCache>
                <c:ptCount val="1"/>
                <c:pt idx="0">
                  <c:v>Safe Haven</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23</c:v>
                </c:pt>
                <c:pt idx="1">
                  <c:v>45</c:v>
                </c:pt>
                <c:pt idx="2">
                  <c:v>43</c:v>
                </c:pt>
              </c:numCache>
            </c:numRef>
          </c:val>
          <c:smooth val="0"/>
          <c:extLst>
            <c:ext xmlns:c16="http://schemas.microsoft.com/office/drawing/2014/chart" uri="{C3380CC4-5D6E-409C-BE32-E72D297353CC}">
              <c16:uniqueId val="{00000002-B68D-4154-9098-9D6D3B524681}"/>
            </c:ext>
          </c:extLst>
        </c:ser>
        <c:ser>
          <c:idx val="2"/>
          <c:order val="2"/>
          <c:tx>
            <c:strRef>
              <c:f>Sheet1!$D$1</c:f>
              <c:strCache>
                <c:ptCount val="1"/>
                <c:pt idx="0">
                  <c:v>Transtional Housing</c:v>
                </c:pt>
              </c:strCache>
            </c:strRef>
          </c:tx>
          <c:spPr>
            <a:ln w="38100" cap="rnd">
              <a:solidFill>
                <a:schemeClr val="accent2"/>
              </a:solidFill>
              <a:round/>
            </a:ln>
            <a:effectLst/>
          </c:spPr>
          <c:marker>
            <c:symbol val="none"/>
          </c:marker>
          <c:dLbls>
            <c:dLbl>
              <c:idx val="1"/>
              <c:layout>
                <c:manualLayout>
                  <c:x val="-1.7633718005156909E-2"/>
                  <c:y val="-3.0026109061542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8D-4154-9098-9D6D3B524681}"/>
                </c:ext>
              </c:extLst>
            </c:dLbl>
            <c:dLbl>
              <c:idx val="4"/>
              <c:layout>
                <c:manualLayout>
                  <c:x val="-1.9407846466679244E-3"/>
                  <c:y val="-7.32807850644888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8D-4154-9098-9D6D3B52468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412</c:v>
                </c:pt>
                <c:pt idx="1">
                  <c:v>360</c:v>
                </c:pt>
                <c:pt idx="2">
                  <c:v>304</c:v>
                </c:pt>
                <c:pt idx="3">
                  <c:v>244</c:v>
                </c:pt>
                <c:pt idx="4">
                  <c:v>226</c:v>
                </c:pt>
              </c:numCache>
            </c:numRef>
          </c:val>
          <c:smooth val="0"/>
          <c:extLst>
            <c:ext xmlns:c16="http://schemas.microsoft.com/office/drawing/2014/chart" uri="{C3380CC4-5D6E-409C-BE32-E72D297353CC}">
              <c16:uniqueId val="{00000005-B68D-4154-9098-9D6D3B524681}"/>
            </c:ext>
          </c:extLst>
        </c:ser>
        <c:ser>
          <c:idx val="3"/>
          <c:order val="3"/>
          <c:tx>
            <c:strRef>
              <c:f>Sheet1!$E$1</c:f>
              <c:strCache>
                <c:ptCount val="1"/>
                <c:pt idx="0">
                  <c:v>Unsheltered</c:v>
                </c:pt>
              </c:strCache>
            </c:strRef>
          </c:tx>
          <c:spPr>
            <a:ln w="38100" cap="rnd">
              <a:solidFill>
                <a:schemeClr val="accent1">
                  <a:lumMod val="20000"/>
                  <a:lumOff val="8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105</c:v>
                </c:pt>
                <c:pt idx="1">
                  <c:v>186</c:v>
                </c:pt>
                <c:pt idx="2">
                  <c:v>263</c:v>
                </c:pt>
                <c:pt idx="3">
                  <c:v>202</c:v>
                </c:pt>
                <c:pt idx="4">
                  <c:v>357</c:v>
                </c:pt>
              </c:numCache>
            </c:numRef>
          </c:val>
          <c:smooth val="0"/>
          <c:extLst>
            <c:ext xmlns:c16="http://schemas.microsoft.com/office/drawing/2014/chart" uri="{C3380CC4-5D6E-409C-BE32-E72D297353CC}">
              <c16:uniqueId val="{00000006-B68D-4154-9098-9D6D3B524681}"/>
            </c:ext>
          </c:extLst>
        </c:ser>
        <c:ser>
          <c:idx val="4"/>
          <c:order val="4"/>
          <c:tx>
            <c:strRef>
              <c:f>Sheet1!$F$1</c:f>
              <c:strCache>
                <c:ptCount val="1"/>
                <c:pt idx="0">
                  <c:v>Total</c:v>
                </c:pt>
              </c:strCache>
            </c:strRef>
          </c:tx>
          <c:spPr>
            <a:ln w="38100" cap="rnd">
              <a:solidFill>
                <a:schemeClr val="accent6"/>
              </a:solidFill>
              <a:prstDash val="dash"/>
              <a:round/>
            </a:ln>
            <a:effectLst/>
          </c:spPr>
          <c:marker>
            <c:symbol val="none"/>
          </c:marker>
          <c:dLbls>
            <c:dLbl>
              <c:idx val="2"/>
              <c:layout>
                <c:manualLayout>
                  <c:x val="-3.7754831981217117E-2"/>
                  <c:y val="-2.5582180325899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8D-4154-9098-9D6D3B524681}"/>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1567</c:v>
                </c:pt>
                <c:pt idx="1">
                  <c:v>1588</c:v>
                </c:pt>
                <c:pt idx="2">
                  <c:v>1928</c:v>
                </c:pt>
                <c:pt idx="3">
                  <c:v>1761</c:v>
                </c:pt>
                <c:pt idx="4">
                  <c:v>1619</c:v>
                </c:pt>
              </c:numCache>
            </c:numRef>
          </c:val>
          <c:smooth val="0"/>
          <c:extLst>
            <c:ext xmlns:c16="http://schemas.microsoft.com/office/drawing/2014/chart" uri="{C3380CC4-5D6E-409C-BE32-E72D297353CC}">
              <c16:uniqueId val="{00000008-B68D-4154-9098-9D6D3B524681}"/>
            </c:ext>
          </c:extLst>
        </c:ser>
        <c:dLbls>
          <c:showLegendKey val="0"/>
          <c:showVal val="0"/>
          <c:showCatName val="0"/>
          <c:showSerName val="0"/>
          <c:showPercent val="0"/>
          <c:showBubbleSize val="0"/>
        </c:dLbls>
        <c:smooth val="0"/>
        <c:axId val="352223648"/>
        <c:axId val="352224040"/>
      </c:lineChart>
      <c:catAx>
        <c:axId val="35222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352224040"/>
        <c:crosses val="autoZero"/>
        <c:auto val="1"/>
        <c:lblAlgn val="ctr"/>
        <c:lblOffset val="100"/>
        <c:noMultiLvlLbl val="0"/>
      </c:catAx>
      <c:valAx>
        <c:axId val="352224040"/>
        <c:scaling>
          <c:orientation val="minMax"/>
          <c:max val="2000"/>
          <c:min val="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223648"/>
        <c:crossesAt val="1"/>
        <c:crossBetween val="between"/>
        <c:min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
          <c:y val="2.2107992757456389E-2"/>
          <c:w val="0.9638874150743546"/>
          <c:h val="0.82777416685398253"/>
        </c:manualLayout>
      </c:layout>
      <c:barChart>
        <c:barDir val="col"/>
        <c:grouping val="clustered"/>
        <c:varyColors val="0"/>
        <c:ser>
          <c:idx val="0"/>
          <c:order val="0"/>
          <c:tx>
            <c:strRef>
              <c:f>Sheet1!$B$1</c:f>
              <c:strCache>
                <c:ptCount val="1"/>
                <c:pt idx="0">
                  <c:v>Sheltered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33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w/o Children</c:v>
                </c:pt>
                <c:pt idx="1">
                  <c:v>Unaccompanied Children</c:v>
                </c:pt>
                <c:pt idx="2">
                  <c:v>Individuals in Families</c:v>
                </c:pt>
              </c:strCache>
            </c:strRef>
          </c:cat>
          <c:val>
            <c:numRef>
              <c:f>Sheet1!$B$2:$B$4</c:f>
              <c:numCache>
                <c:formatCode>General</c:formatCode>
                <c:ptCount val="3"/>
                <c:pt idx="0">
                  <c:v>861</c:v>
                </c:pt>
                <c:pt idx="1">
                  <c:v>1</c:v>
                </c:pt>
                <c:pt idx="2">
                  <c:v>400</c:v>
                </c:pt>
              </c:numCache>
            </c:numRef>
          </c:val>
          <c:extLst>
            <c:ext xmlns:c16="http://schemas.microsoft.com/office/drawing/2014/chart" uri="{C3380CC4-5D6E-409C-BE32-E72D297353CC}">
              <c16:uniqueId val="{00000000-E280-4A0A-805A-B43E8012F9E8}"/>
            </c:ext>
          </c:extLst>
        </c:ser>
        <c:ser>
          <c:idx val="1"/>
          <c:order val="1"/>
          <c:tx>
            <c:strRef>
              <c:f>Sheet1!$C$1</c:f>
              <c:strCache>
                <c:ptCount val="1"/>
                <c:pt idx="0">
                  <c:v>Unsheltered</c:v>
                </c:pt>
              </c:strCache>
            </c:strRef>
          </c:tx>
          <c:spPr>
            <a:solidFill>
              <a:schemeClr val="accent1">
                <a:lumMod val="20000"/>
                <a:lumOff val="80000"/>
              </a:schemeClr>
            </a:solidFill>
            <a:ln>
              <a:noFill/>
            </a:ln>
            <a:effectLst/>
          </c:spPr>
          <c:invertIfNegative val="0"/>
          <c:dLbls>
            <c:dLbl>
              <c:idx val="1"/>
              <c:tx>
                <c:rich>
                  <a:bodyPr/>
                  <a:lstStyle/>
                  <a:p>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80-4A0A-805A-B43E8012F9E8}"/>
                </c:ext>
              </c:extLst>
            </c:dLbl>
            <c:spPr>
              <a:noFill/>
              <a:ln>
                <a:noFill/>
              </a:ln>
              <a:effectLst/>
            </c:spPr>
            <c:txPr>
              <a:bodyPr rot="0" spcFirstLastPara="1" vertOverflow="ellipsis" vert="horz" wrap="square" anchor="ctr" anchorCtr="1"/>
              <a:lstStyle/>
              <a:p>
                <a:pPr>
                  <a:defRPr sz="133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Adults w/o Children</c:v>
                </c:pt>
                <c:pt idx="1">
                  <c:v>Unaccompanied Children</c:v>
                </c:pt>
                <c:pt idx="2">
                  <c:v>Individuals in Families</c:v>
                </c:pt>
              </c:strCache>
            </c:strRef>
          </c:cat>
          <c:val>
            <c:numRef>
              <c:f>Sheet1!$C$2:$C$4</c:f>
              <c:numCache>
                <c:formatCode>General</c:formatCode>
                <c:ptCount val="3"/>
                <c:pt idx="0">
                  <c:v>333</c:v>
                </c:pt>
                <c:pt idx="1">
                  <c:v>0</c:v>
                </c:pt>
                <c:pt idx="2">
                  <c:v>24</c:v>
                </c:pt>
              </c:numCache>
            </c:numRef>
          </c:val>
          <c:extLst>
            <c:ext xmlns:c16="http://schemas.microsoft.com/office/drawing/2014/chart" uri="{C3380CC4-5D6E-409C-BE32-E72D297353CC}">
              <c16:uniqueId val="{00000002-E280-4A0A-805A-B43E8012F9E8}"/>
            </c:ext>
          </c:extLst>
        </c:ser>
        <c:dLbls>
          <c:dLblPos val="outEnd"/>
          <c:showLegendKey val="0"/>
          <c:showVal val="1"/>
          <c:showCatName val="0"/>
          <c:showSerName val="0"/>
          <c:showPercent val="0"/>
          <c:showBubbleSize val="0"/>
        </c:dLbls>
        <c:gapWidth val="150"/>
        <c:axId val="712833600"/>
        <c:axId val="2065846064"/>
      </c:barChart>
      <c:catAx>
        <c:axId val="7128336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2065846064"/>
        <c:crosses val="autoZero"/>
        <c:auto val="1"/>
        <c:lblAlgn val="ctr"/>
        <c:lblOffset val="100"/>
        <c:noMultiLvlLbl val="0"/>
      </c:catAx>
      <c:valAx>
        <c:axId val="20658460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712833600"/>
        <c:crosses val="autoZero"/>
        <c:crossBetween val="between"/>
      </c:valAx>
      <c:spPr>
        <a:noFill/>
        <a:ln>
          <a:noFill/>
        </a:ln>
        <a:effectLst/>
      </c:spPr>
    </c:plotArea>
    <c:legend>
      <c:legendPos val="b"/>
      <c:layout>
        <c:manualLayout>
          <c:xMode val="edge"/>
          <c:yMode val="edge"/>
          <c:x val="0.33152470897797692"/>
          <c:y val="0.94764687870870556"/>
          <c:w val="0.29156285160170431"/>
          <c:h val="5.2353075959450983E-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3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6.1338778483533536E-2"/>
          <c:y val="8.6578996225348898E-2"/>
          <c:w val="0.93325310188499166"/>
          <c:h val="0.78235435672413201"/>
        </c:manualLayout>
      </c:layout>
      <c:lineChart>
        <c:grouping val="standard"/>
        <c:varyColors val="0"/>
        <c:ser>
          <c:idx val="0"/>
          <c:order val="0"/>
          <c:tx>
            <c:strRef>
              <c:f>Sheet1!$B$1</c:f>
              <c:strCache>
                <c:ptCount val="1"/>
                <c:pt idx="0">
                  <c:v>Black, African American, or African</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33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956</c:v>
                </c:pt>
                <c:pt idx="1">
                  <c:v>864</c:v>
                </c:pt>
                <c:pt idx="2">
                  <c:v>1040</c:v>
                </c:pt>
                <c:pt idx="3">
                  <c:v>994</c:v>
                </c:pt>
                <c:pt idx="4">
                  <c:v>849</c:v>
                </c:pt>
              </c:numCache>
            </c:numRef>
          </c:val>
          <c:smooth val="0"/>
          <c:extLst>
            <c:ext xmlns:c16="http://schemas.microsoft.com/office/drawing/2014/chart" uri="{C3380CC4-5D6E-409C-BE32-E72D297353CC}">
              <c16:uniqueId val="{00000000-95D5-4E2E-9309-3DAE9DE26731}"/>
            </c:ext>
          </c:extLst>
        </c:ser>
        <c:ser>
          <c:idx val="1"/>
          <c:order val="1"/>
          <c:tx>
            <c:strRef>
              <c:f>Sheet1!$C$1</c:f>
              <c:strCache>
                <c:ptCount val="1"/>
                <c:pt idx="0">
                  <c:v>White</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33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554</c:v>
                </c:pt>
                <c:pt idx="1">
                  <c:v>668</c:v>
                </c:pt>
                <c:pt idx="2">
                  <c:v>782</c:v>
                </c:pt>
                <c:pt idx="3">
                  <c:v>656</c:v>
                </c:pt>
                <c:pt idx="4">
                  <c:v>666</c:v>
                </c:pt>
              </c:numCache>
            </c:numRef>
          </c:val>
          <c:smooth val="0"/>
          <c:extLst>
            <c:ext xmlns:c16="http://schemas.microsoft.com/office/drawing/2014/chart" uri="{C3380CC4-5D6E-409C-BE32-E72D297353CC}">
              <c16:uniqueId val="{00000001-95D5-4E2E-9309-3DAE9DE26731}"/>
            </c:ext>
          </c:extLst>
        </c:ser>
        <c:ser>
          <c:idx val="2"/>
          <c:order val="2"/>
          <c:tx>
            <c:strRef>
              <c:f>Sheet1!$D$1</c:f>
              <c:strCache>
                <c:ptCount val="1"/>
                <c:pt idx="0">
                  <c:v>Total Count</c:v>
                </c:pt>
              </c:strCache>
            </c:strRef>
          </c:tx>
          <c:spPr>
            <a:ln w="38100" cap="rnd">
              <a:solidFill>
                <a:schemeClr val="accent6"/>
              </a:solidFill>
              <a:prstDash val="dash"/>
              <a:round/>
            </a:ln>
            <a:effectLst/>
          </c:spPr>
          <c:marker>
            <c:symbol val="none"/>
          </c:marker>
          <c:dLbls>
            <c:spPr>
              <a:noFill/>
              <a:ln>
                <a:noFill/>
              </a:ln>
              <a:effectLst/>
            </c:spPr>
            <c:txPr>
              <a:bodyPr rot="0" spcFirstLastPara="1" vertOverflow="ellipsis" vert="horz" wrap="square" anchor="ctr" anchorCtr="1"/>
              <a:lstStyle/>
              <a:p>
                <a:pPr>
                  <a:defRPr sz="133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1567</c:v>
                </c:pt>
                <c:pt idx="1">
                  <c:v>1588</c:v>
                </c:pt>
                <c:pt idx="2">
                  <c:v>1928</c:v>
                </c:pt>
                <c:pt idx="3">
                  <c:v>1761</c:v>
                </c:pt>
                <c:pt idx="4">
                  <c:v>1619</c:v>
                </c:pt>
              </c:numCache>
            </c:numRef>
          </c:val>
          <c:smooth val="0"/>
          <c:extLst>
            <c:ext xmlns:c16="http://schemas.microsoft.com/office/drawing/2014/chart" uri="{C3380CC4-5D6E-409C-BE32-E72D297353CC}">
              <c16:uniqueId val="{00000002-95D5-4E2E-9309-3DAE9DE26731}"/>
            </c:ext>
          </c:extLst>
        </c:ser>
        <c:dLbls>
          <c:showLegendKey val="0"/>
          <c:showVal val="0"/>
          <c:showCatName val="0"/>
          <c:showSerName val="0"/>
          <c:showPercent val="0"/>
          <c:showBubbleSize val="0"/>
        </c:dLbls>
        <c:smooth val="0"/>
        <c:axId val="352223648"/>
        <c:axId val="352224040"/>
      </c:lineChart>
      <c:catAx>
        <c:axId val="35222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cap="none" spc="0" normalizeH="0" baseline="0">
                <a:solidFill>
                  <a:schemeClr val="tx1">
                    <a:lumMod val="65000"/>
                    <a:lumOff val="35000"/>
                  </a:schemeClr>
                </a:solidFill>
                <a:latin typeface="+mn-lt"/>
                <a:ea typeface="+mn-ea"/>
                <a:cs typeface="+mn-cs"/>
              </a:defRPr>
            </a:pPr>
            <a:endParaRPr lang="en-US"/>
          </a:p>
        </c:txPr>
        <c:crossAx val="352224040"/>
        <c:crosses val="autoZero"/>
        <c:auto val="1"/>
        <c:lblAlgn val="ctr"/>
        <c:lblOffset val="100"/>
        <c:noMultiLvlLbl val="0"/>
      </c:catAx>
      <c:valAx>
        <c:axId val="352224040"/>
        <c:scaling>
          <c:orientation val="minMax"/>
          <c:max val="2500"/>
          <c:min val="0"/>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52223648"/>
        <c:crossesAt val="1"/>
        <c:crossBetween val="between"/>
        <c:minorUnit val="50"/>
      </c:valAx>
      <c:spPr>
        <a:noFill/>
        <a:ln>
          <a:noFill/>
        </a:ln>
        <a:effectLst/>
      </c:spPr>
    </c:plotArea>
    <c:legend>
      <c:legendPos val="t"/>
      <c:layout>
        <c:manualLayout>
          <c:xMode val="edge"/>
          <c:yMode val="edge"/>
          <c:x val="8.8796564157390526E-2"/>
          <c:y val="1.3957930577429696E-2"/>
          <c:w val="0.88397270611911205"/>
          <c:h val="0.1393276234040425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33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Sheet1!$C$11</c:f>
              <c:strCache>
                <c:ptCount val="1"/>
                <c:pt idx="0">
                  <c:v>Individuals in Families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Sheet1!$B$12:$B$16</c:f>
              <c:numCache>
                <c:formatCode>General</c:formatCode>
                <c:ptCount val="5"/>
                <c:pt idx="0">
                  <c:v>2019</c:v>
                </c:pt>
                <c:pt idx="1">
                  <c:v>2020</c:v>
                </c:pt>
                <c:pt idx="2">
                  <c:v>2021</c:v>
                </c:pt>
                <c:pt idx="3">
                  <c:v>2022</c:v>
                </c:pt>
                <c:pt idx="4">
                  <c:v>2023</c:v>
                </c:pt>
              </c:numCache>
            </c:numRef>
          </c:cat>
          <c:val>
            <c:numRef>
              <c:f>Sheet1!$C$12:$C$16</c:f>
              <c:numCache>
                <c:formatCode>General</c:formatCode>
                <c:ptCount val="5"/>
                <c:pt idx="0">
                  <c:v>412</c:v>
                </c:pt>
                <c:pt idx="1">
                  <c:v>312</c:v>
                </c:pt>
                <c:pt idx="2">
                  <c:v>401</c:v>
                </c:pt>
                <c:pt idx="3">
                  <c:v>485</c:v>
                </c:pt>
                <c:pt idx="4">
                  <c:v>424</c:v>
                </c:pt>
              </c:numCache>
            </c:numRef>
          </c:val>
          <c:extLst>
            <c:ext xmlns:c16="http://schemas.microsoft.com/office/drawing/2014/chart" uri="{C3380CC4-5D6E-409C-BE32-E72D297353CC}">
              <c16:uniqueId val="{00000000-FAE0-469C-B02F-306AEE78D523}"/>
            </c:ext>
          </c:extLst>
        </c:ser>
        <c:dLbls>
          <c:showLegendKey val="0"/>
          <c:showVal val="0"/>
          <c:showCatName val="0"/>
          <c:showSerName val="0"/>
          <c:showPercent val="0"/>
          <c:showBubbleSize val="0"/>
        </c:dLbls>
        <c:gapWidth val="150"/>
        <c:axId val="346777104"/>
        <c:axId val="346781904"/>
      </c:barChart>
      <c:lineChart>
        <c:grouping val="standard"/>
        <c:varyColors val="0"/>
        <c:ser>
          <c:idx val="1"/>
          <c:order val="1"/>
          <c:tx>
            <c:strRef>
              <c:f>Sheet1!$D$11</c:f>
              <c:strCache>
                <c:ptCount val="1"/>
                <c:pt idx="0">
                  <c:v>Black, African American, African</c:v>
                </c:pt>
              </c:strCache>
            </c:strRef>
          </c:tx>
          <c:spPr>
            <a:ln w="28575" cap="rnd">
              <a:solidFill>
                <a:schemeClr val="accent5"/>
              </a:solidFill>
              <a:round/>
            </a:ln>
            <a:effectLst/>
          </c:spPr>
          <c:marker>
            <c:symbol val="none"/>
          </c:marker>
          <c:dPt>
            <c:idx val="1"/>
            <c:marker>
              <c:symbol val="none"/>
            </c:marker>
            <c:bubble3D val="0"/>
            <c:spPr>
              <a:ln w="28575" cap="rnd">
                <a:solidFill>
                  <a:schemeClr val="accent5"/>
                </a:solidFill>
                <a:round/>
              </a:ln>
              <a:effectLst/>
            </c:spPr>
            <c:extLst>
              <c:ext xmlns:c16="http://schemas.microsoft.com/office/drawing/2014/chart" uri="{C3380CC4-5D6E-409C-BE32-E72D297353CC}">
                <c16:uniqueId val="{00000002-FAE0-469C-B02F-306AEE78D523}"/>
              </c:ext>
            </c:extLst>
          </c:dPt>
          <c:dPt>
            <c:idx val="2"/>
            <c:marker>
              <c:symbol val="none"/>
            </c:marker>
            <c:bubble3D val="0"/>
            <c:spPr>
              <a:ln w="28575" cap="rnd">
                <a:solidFill>
                  <a:schemeClr val="accent5"/>
                </a:solidFill>
                <a:round/>
              </a:ln>
              <a:effectLst/>
            </c:spPr>
            <c:extLst>
              <c:ext xmlns:c16="http://schemas.microsoft.com/office/drawing/2014/chart" uri="{C3380CC4-5D6E-409C-BE32-E72D297353CC}">
                <c16:uniqueId val="{00000004-FAE0-469C-B02F-306AEE78D523}"/>
              </c:ext>
            </c:extLst>
          </c:dPt>
          <c:dPt>
            <c:idx val="3"/>
            <c:marker>
              <c:symbol val="none"/>
            </c:marker>
            <c:bubble3D val="0"/>
            <c:spPr>
              <a:ln w="28575" cap="rnd">
                <a:solidFill>
                  <a:schemeClr val="accent5"/>
                </a:solidFill>
                <a:round/>
              </a:ln>
              <a:effectLst/>
            </c:spPr>
            <c:extLst>
              <c:ext xmlns:c16="http://schemas.microsoft.com/office/drawing/2014/chart" uri="{C3380CC4-5D6E-409C-BE32-E72D297353CC}">
                <c16:uniqueId val="{00000006-FAE0-469C-B02F-306AEE78D523}"/>
              </c:ext>
            </c:extLst>
          </c:dPt>
          <c:dPt>
            <c:idx val="4"/>
            <c:marker>
              <c:symbol val="none"/>
            </c:marker>
            <c:bubble3D val="0"/>
            <c:spPr>
              <a:ln w="28575" cap="rnd">
                <a:solidFill>
                  <a:schemeClr val="accent5"/>
                </a:solidFill>
                <a:round/>
              </a:ln>
              <a:effectLst/>
            </c:spPr>
            <c:extLst>
              <c:ext xmlns:c16="http://schemas.microsoft.com/office/drawing/2014/chart" uri="{C3380CC4-5D6E-409C-BE32-E72D297353CC}">
                <c16:uniqueId val="{00000008-FAE0-469C-B02F-306AEE78D523}"/>
              </c:ext>
            </c:extLst>
          </c:dPt>
          <c:dLbls>
            <c:dLbl>
              <c:idx val="1"/>
              <c:layout>
                <c:manualLayout>
                  <c:x val="-3.2594141660687311E-2"/>
                  <c:y val="-4.04268575827388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E0-469C-B02F-306AEE78D52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Sheet1!$B$12:$B$16</c:f>
              <c:numCache>
                <c:formatCode>General</c:formatCode>
                <c:ptCount val="5"/>
                <c:pt idx="0">
                  <c:v>2019</c:v>
                </c:pt>
                <c:pt idx="1">
                  <c:v>2020</c:v>
                </c:pt>
                <c:pt idx="2">
                  <c:v>2021</c:v>
                </c:pt>
                <c:pt idx="3">
                  <c:v>2022</c:v>
                </c:pt>
                <c:pt idx="4">
                  <c:v>2023</c:v>
                </c:pt>
              </c:numCache>
            </c:numRef>
          </c:cat>
          <c:val>
            <c:numRef>
              <c:f>Sheet1!$D$12:$D$16</c:f>
              <c:numCache>
                <c:formatCode>0%</c:formatCode>
                <c:ptCount val="5"/>
                <c:pt idx="0">
                  <c:v>0.79</c:v>
                </c:pt>
                <c:pt idx="1">
                  <c:v>0.72</c:v>
                </c:pt>
                <c:pt idx="2">
                  <c:v>0.74</c:v>
                </c:pt>
                <c:pt idx="3">
                  <c:v>0.82</c:v>
                </c:pt>
                <c:pt idx="4">
                  <c:v>0.71</c:v>
                </c:pt>
              </c:numCache>
            </c:numRef>
          </c:val>
          <c:smooth val="0"/>
          <c:extLst>
            <c:ext xmlns:c16="http://schemas.microsoft.com/office/drawing/2014/chart" uri="{C3380CC4-5D6E-409C-BE32-E72D297353CC}">
              <c16:uniqueId val="{00000009-FAE0-469C-B02F-306AEE78D523}"/>
            </c:ext>
          </c:extLst>
        </c:ser>
        <c:ser>
          <c:idx val="2"/>
          <c:order val="2"/>
          <c:tx>
            <c:strRef>
              <c:f>Sheet1!$E$11</c:f>
              <c:strCache>
                <c:ptCount val="1"/>
                <c:pt idx="0">
                  <c:v>White</c:v>
                </c:pt>
              </c:strCache>
            </c:strRef>
          </c:tx>
          <c:spPr>
            <a:ln w="28575" cap="rnd">
              <a:solidFill>
                <a:schemeClr val="accent2"/>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7.1464349700494395E-2"/>
                      <c:h val="6.8421413389602448E-2"/>
                    </c:manualLayout>
                  </c15:layout>
                </c:ext>
                <c:ext xmlns:c16="http://schemas.microsoft.com/office/drawing/2014/chart" uri="{C3380CC4-5D6E-409C-BE32-E72D297353CC}">
                  <c16:uniqueId val="{0000000A-FAE0-469C-B02F-306AEE78D523}"/>
                </c:ext>
              </c:extLst>
            </c:dLbl>
            <c:dLbl>
              <c:idx val="3"/>
              <c:layout>
                <c:manualLayout>
                  <c:x val="-4.9204478320971023E-2"/>
                  <c:y val="3.796304886184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E0-469C-B02F-306AEE78D52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Sheet1!$B$12:$B$16</c:f>
              <c:numCache>
                <c:formatCode>General</c:formatCode>
                <c:ptCount val="5"/>
                <c:pt idx="0">
                  <c:v>2019</c:v>
                </c:pt>
                <c:pt idx="1">
                  <c:v>2020</c:v>
                </c:pt>
                <c:pt idx="2">
                  <c:v>2021</c:v>
                </c:pt>
                <c:pt idx="3">
                  <c:v>2022</c:v>
                </c:pt>
                <c:pt idx="4">
                  <c:v>2023</c:v>
                </c:pt>
              </c:numCache>
            </c:numRef>
          </c:cat>
          <c:val>
            <c:numRef>
              <c:f>Sheet1!$E$12:$E$16</c:f>
              <c:numCache>
                <c:formatCode>0%</c:formatCode>
                <c:ptCount val="5"/>
                <c:pt idx="0">
                  <c:v>0.17</c:v>
                </c:pt>
                <c:pt idx="1">
                  <c:v>0.21</c:v>
                </c:pt>
                <c:pt idx="2">
                  <c:v>0.15</c:v>
                </c:pt>
                <c:pt idx="3">
                  <c:v>0.1</c:v>
                </c:pt>
                <c:pt idx="4">
                  <c:v>0.19</c:v>
                </c:pt>
              </c:numCache>
            </c:numRef>
          </c:val>
          <c:smooth val="0"/>
          <c:extLst>
            <c:ext xmlns:c16="http://schemas.microsoft.com/office/drawing/2014/chart" uri="{C3380CC4-5D6E-409C-BE32-E72D297353CC}">
              <c16:uniqueId val="{0000000F-FAE0-469C-B02F-306AEE78D523}"/>
            </c:ext>
          </c:extLst>
        </c:ser>
        <c:dLbls>
          <c:showLegendKey val="0"/>
          <c:showVal val="0"/>
          <c:showCatName val="0"/>
          <c:showSerName val="0"/>
          <c:showPercent val="0"/>
          <c:showBubbleSize val="0"/>
        </c:dLbls>
        <c:marker val="1"/>
        <c:smooth val="0"/>
        <c:axId val="319987600"/>
        <c:axId val="319986640"/>
      </c:lineChart>
      <c:catAx>
        <c:axId val="34677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46781904"/>
        <c:crosses val="autoZero"/>
        <c:auto val="1"/>
        <c:lblAlgn val="ctr"/>
        <c:lblOffset val="100"/>
        <c:noMultiLvlLbl val="0"/>
      </c:catAx>
      <c:valAx>
        <c:axId val="346781904"/>
        <c:scaling>
          <c:orientation val="minMax"/>
          <c:max val="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46777104"/>
        <c:crosses val="autoZero"/>
        <c:crossBetween val="between"/>
      </c:valAx>
      <c:valAx>
        <c:axId val="319986640"/>
        <c:scaling>
          <c:orientation val="minMax"/>
          <c:max val="1"/>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19987600"/>
        <c:crosses val="max"/>
        <c:crossBetween val="between"/>
      </c:valAx>
      <c:catAx>
        <c:axId val="319987600"/>
        <c:scaling>
          <c:orientation val="minMax"/>
        </c:scaling>
        <c:delete val="1"/>
        <c:axPos val="b"/>
        <c:numFmt formatCode="General" sourceLinked="1"/>
        <c:majorTickMark val="out"/>
        <c:minorTickMark val="none"/>
        <c:tickLblPos val="nextTo"/>
        <c:crossAx val="319986640"/>
        <c:crosses val="autoZero"/>
        <c:auto val="1"/>
        <c:lblAlgn val="ctr"/>
        <c:lblOffset val="100"/>
        <c:noMultiLvlLbl val="0"/>
      </c:catAx>
      <c:spPr>
        <a:noFill/>
        <a:ln>
          <a:noFill/>
        </a:ln>
        <a:effectLst/>
      </c:spPr>
    </c:plotArea>
    <c:legend>
      <c:legendPos val="b"/>
      <c:layout>
        <c:manualLayout>
          <c:xMode val="edge"/>
          <c:yMode val="edge"/>
          <c:x val="5.9127823066379905E-2"/>
          <c:y val="0.83995327102803741"/>
          <c:w val="0.91087031179427314"/>
          <c:h val="0.14751774679536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3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Sheet1!$C$11</c:f>
              <c:strCache>
                <c:ptCount val="1"/>
                <c:pt idx="0">
                  <c:v>Individuals in Shelters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Sheet1!$B$12:$B$16</c:f>
              <c:numCache>
                <c:formatCode>General</c:formatCode>
                <c:ptCount val="5"/>
                <c:pt idx="0">
                  <c:v>2019</c:v>
                </c:pt>
                <c:pt idx="1">
                  <c:v>2020</c:v>
                </c:pt>
                <c:pt idx="2">
                  <c:v>2021</c:v>
                </c:pt>
                <c:pt idx="3">
                  <c:v>2022</c:v>
                </c:pt>
                <c:pt idx="4">
                  <c:v>2023</c:v>
                </c:pt>
              </c:numCache>
            </c:numRef>
          </c:cat>
          <c:val>
            <c:numRef>
              <c:f>Sheet1!$C$12:$C$16</c:f>
              <c:numCache>
                <c:formatCode>General</c:formatCode>
                <c:ptCount val="5"/>
                <c:pt idx="0">
                  <c:v>1462</c:v>
                </c:pt>
                <c:pt idx="1">
                  <c:v>1402</c:v>
                </c:pt>
                <c:pt idx="2">
                  <c:v>1665</c:v>
                </c:pt>
                <c:pt idx="3">
                  <c:v>1559</c:v>
                </c:pt>
                <c:pt idx="4">
                  <c:v>1262</c:v>
                </c:pt>
              </c:numCache>
            </c:numRef>
          </c:val>
          <c:extLst>
            <c:ext xmlns:c16="http://schemas.microsoft.com/office/drawing/2014/chart" uri="{C3380CC4-5D6E-409C-BE32-E72D297353CC}">
              <c16:uniqueId val="{00000000-B86B-4723-A968-23EB54C0EE02}"/>
            </c:ext>
          </c:extLst>
        </c:ser>
        <c:dLbls>
          <c:showLegendKey val="0"/>
          <c:showVal val="0"/>
          <c:showCatName val="0"/>
          <c:showSerName val="0"/>
          <c:showPercent val="0"/>
          <c:showBubbleSize val="0"/>
        </c:dLbls>
        <c:gapWidth val="150"/>
        <c:axId val="374635952"/>
        <c:axId val="356639344"/>
      </c:barChart>
      <c:lineChart>
        <c:grouping val="standard"/>
        <c:varyColors val="0"/>
        <c:ser>
          <c:idx val="1"/>
          <c:order val="1"/>
          <c:tx>
            <c:strRef>
              <c:f>Sheet1!$D$11</c:f>
              <c:strCache>
                <c:ptCount val="1"/>
                <c:pt idx="0">
                  <c:v>Black, African American, African</c:v>
                </c:pt>
              </c:strCache>
            </c:strRef>
          </c:tx>
          <c:spPr>
            <a:ln w="28575" cap="rnd">
              <a:solidFill>
                <a:schemeClr val="accent1">
                  <a:lumMod val="20000"/>
                  <a:lumOff val="8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Sheet1!$B$12:$B$16</c:f>
              <c:numCache>
                <c:formatCode>General</c:formatCode>
                <c:ptCount val="5"/>
                <c:pt idx="0">
                  <c:v>2019</c:v>
                </c:pt>
                <c:pt idx="1">
                  <c:v>2020</c:v>
                </c:pt>
                <c:pt idx="2">
                  <c:v>2021</c:v>
                </c:pt>
                <c:pt idx="3">
                  <c:v>2022</c:v>
                </c:pt>
                <c:pt idx="4">
                  <c:v>2023</c:v>
                </c:pt>
              </c:numCache>
            </c:numRef>
          </c:cat>
          <c:val>
            <c:numRef>
              <c:f>Sheet1!$D$12:$D$16</c:f>
              <c:numCache>
                <c:formatCode>0%</c:formatCode>
                <c:ptCount val="5"/>
                <c:pt idx="0">
                  <c:v>0.63543091655266759</c:v>
                </c:pt>
                <c:pt idx="1">
                  <c:v>0.57203994293865901</c:v>
                </c:pt>
                <c:pt idx="2">
                  <c:v>0.58258258258258255</c:v>
                </c:pt>
                <c:pt idx="3">
                  <c:v>0.61193072482360489</c:v>
                </c:pt>
                <c:pt idx="4">
                  <c:v>0.59904912836767032</c:v>
                </c:pt>
              </c:numCache>
            </c:numRef>
          </c:val>
          <c:smooth val="0"/>
          <c:extLst>
            <c:ext xmlns:c16="http://schemas.microsoft.com/office/drawing/2014/chart" uri="{C3380CC4-5D6E-409C-BE32-E72D297353CC}">
              <c16:uniqueId val="{00000001-B86B-4723-A968-23EB54C0EE02}"/>
            </c:ext>
          </c:extLst>
        </c:ser>
        <c:ser>
          <c:idx val="2"/>
          <c:order val="2"/>
          <c:tx>
            <c:strRef>
              <c:f>Sheet1!$E$11</c:f>
              <c:strCache>
                <c:ptCount val="1"/>
                <c:pt idx="0">
                  <c:v>White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Sheet1!$B$12:$B$16</c:f>
              <c:numCache>
                <c:formatCode>General</c:formatCode>
                <c:ptCount val="5"/>
                <c:pt idx="0">
                  <c:v>2019</c:v>
                </c:pt>
                <c:pt idx="1">
                  <c:v>2020</c:v>
                </c:pt>
                <c:pt idx="2">
                  <c:v>2021</c:v>
                </c:pt>
                <c:pt idx="3">
                  <c:v>2022</c:v>
                </c:pt>
                <c:pt idx="4">
                  <c:v>2023</c:v>
                </c:pt>
              </c:numCache>
            </c:numRef>
          </c:cat>
          <c:val>
            <c:numRef>
              <c:f>Sheet1!$E$12:$E$16</c:f>
              <c:numCache>
                <c:formatCode>0%</c:formatCode>
                <c:ptCount val="5"/>
                <c:pt idx="0">
                  <c:v>0.33720930232558138</c:v>
                </c:pt>
                <c:pt idx="1">
                  <c:v>0.39443651925820256</c:v>
                </c:pt>
                <c:pt idx="2">
                  <c:v>0.36396396396396397</c:v>
                </c:pt>
                <c:pt idx="3">
                  <c:v>0.32841565105837073</c:v>
                </c:pt>
                <c:pt idx="4">
                  <c:v>0.3438985736925515</c:v>
                </c:pt>
              </c:numCache>
            </c:numRef>
          </c:val>
          <c:smooth val="0"/>
          <c:extLst>
            <c:ext xmlns:c16="http://schemas.microsoft.com/office/drawing/2014/chart" uri="{C3380CC4-5D6E-409C-BE32-E72D297353CC}">
              <c16:uniqueId val="{00000002-B86B-4723-A968-23EB54C0EE02}"/>
            </c:ext>
          </c:extLst>
        </c:ser>
        <c:dLbls>
          <c:showLegendKey val="0"/>
          <c:showVal val="0"/>
          <c:showCatName val="0"/>
          <c:showSerName val="0"/>
          <c:showPercent val="0"/>
          <c:showBubbleSize val="0"/>
        </c:dLbls>
        <c:marker val="1"/>
        <c:smooth val="0"/>
        <c:axId val="313918656"/>
        <c:axId val="1033251600"/>
      </c:lineChart>
      <c:catAx>
        <c:axId val="37463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56639344"/>
        <c:crosses val="autoZero"/>
        <c:auto val="1"/>
        <c:lblAlgn val="ctr"/>
        <c:lblOffset val="100"/>
        <c:noMultiLvlLbl val="0"/>
      </c:catAx>
      <c:valAx>
        <c:axId val="356639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74635952"/>
        <c:crosses val="autoZero"/>
        <c:crossBetween val="between"/>
      </c:valAx>
      <c:valAx>
        <c:axId val="1033251600"/>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crossAx val="313918656"/>
        <c:crosses val="max"/>
        <c:crossBetween val="between"/>
      </c:valAx>
      <c:catAx>
        <c:axId val="313918656"/>
        <c:scaling>
          <c:orientation val="minMax"/>
        </c:scaling>
        <c:delete val="1"/>
        <c:axPos val="b"/>
        <c:numFmt formatCode="General" sourceLinked="1"/>
        <c:majorTickMark val="out"/>
        <c:minorTickMark val="none"/>
        <c:tickLblPos val="nextTo"/>
        <c:crossAx val="1033251600"/>
        <c:crosses val="autoZero"/>
        <c:auto val="1"/>
        <c:lblAlgn val="ctr"/>
        <c:lblOffset val="100"/>
        <c:noMultiLvlLbl val="0"/>
      </c:catAx>
      <c:spPr>
        <a:noFill/>
        <a:ln>
          <a:noFill/>
        </a:ln>
        <a:effectLst/>
      </c:spPr>
    </c:plotArea>
    <c:legend>
      <c:legendPos val="b"/>
      <c:layout>
        <c:manualLayout>
          <c:xMode val="edge"/>
          <c:yMode val="edge"/>
          <c:x val="5.0000060853976007E-2"/>
          <c:y val="0.88733586558248645"/>
          <c:w val="0.89999987829204797"/>
          <c:h val="8.553725262358750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3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3.xml.rels><?xml version="1.0" encoding="UTF-8" standalone="yes"?>
<Relationships xmlns="http://schemas.openxmlformats.org/package/2006/relationships"><Relationship Id="rId2" Type="http://schemas.openxmlformats.org/officeDocument/2006/relationships/hyperlink" Target="mailto:Snowlin@chipindy.org" TargetMode="External"/><Relationship Id="rId1" Type="http://schemas.openxmlformats.org/officeDocument/2006/relationships/hyperlink" Target="mailto:Danielle@chipindy.org"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13.xml.rels><?xml version="1.0" encoding="UTF-8" standalone="yes"?>
<Relationships xmlns="http://schemas.openxmlformats.org/package/2006/relationships"><Relationship Id="rId2" Type="http://schemas.openxmlformats.org/officeDocument/2006/relationships/hyperlink" Target="mailto:Snowlin@chipindy.org" TargetMode="External"/><Relationship Id="rId1" Type="http://schemas.openxmlformats.org/officeDocument/2006/relationships/hyperlink" Target="mailto:Danielle@chipindy.org"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002B7-A5A0-4FC1-B565-6797F68ADC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C313C8F-904A-4305-9F87-6DD1B1FCF1F5}">
      <dgm:prSet phldrT="[Text]"/>
      <dgm:spPr>
        <a:solidFill>
          <a:schemeClr val="accent6">
            <a:lumMod val="20000"/>
            <a:lumOff val="80000"/>
          </a:schemeClr>
        </a:solidFill>
      </dgm:spPr>
      <dgm:t>
        <a:bodyPr/>
        <a:lstStyle/>
        <a:p>
          <a:r>
            <a:rPr lang="en-US" b="1" dirty="0">
              <a:solidFill>
                <a:schemeClr val="accent2"/>
              </a:solidFill>
              <a:latin typeface="Filson Pro" panose="02000000000000000000" pitchFamily="50" charset="0"/>
            </a:rPr>
            <a:t>What?</a:t>
          </a:r>
        </a:p>
      </dgm:t>
    </dgm:pt>
    <dgm:pt modelId="{91F5DA96-15B9-4B2E-9375-D886B859AE1F}" type="parTrans" cxnId="{46A8D3F0-A118-41D2-B13E-D89F1C2C9B07}">
      <dgm:prSet/>
      <dgm:spPr/>
      <dgm:t>
        <a:bodyPr/>
        <a:lstStyle/>
        <a:p>
          <a:endParaRPr lang="en-US"/>
        </a:p>
      </dgm:t>
    </dgm:pt>
    <dgm:pt modelId="{01EDA1DC-EA72-4EE9-9F9F-ACBEAEEF9095}" type="sibTrans" cxnId="{46A8D3F0-A118-41D2-B13E-D89F1C2C9B07}">
      <dgm:prSet/>
      <dgm:spPr/>
      <dgm:t>
        <a:bodyPr/>
        <a:lstStyle/>
        <a:p>
          <a:endParaRPr lang="en-US"/>
        </a:p>
      </dgm:t>
    </dgm:pt>
    <dgm:pt modelId="{60B2801F-965B-46B3-80D6-00FB3EB7501C}">
      <dgm:prSet phldrT="[Text]"/>
      <dgm:spPr>
        <a:solidFill>
          <a:schemeClr val="accent2"/>
        </a:solidFill>
      </dgm:spPr>
      <dgm:t>
        <a:bodyPr/>
        <a:lstStyle/>
        <a:p>
          <a:r>
            <a:rPr lang="en-US" dirty="0">
              <a:latin typeface="Filson Pro" panose="02000000000000000000" pitchFamily="50" charset="0"/>
            </a:rPr>
            <a:t>Collaborative body united under vision that “</a:t>
          </a:r>
          <a:r>
            <a:rPr lang="en-US" i="1" dirty="0">
              <a:latin typeface="Filson Pro" panose="02000000000000000000" pitchFamily="50" charset="0"/>
            </a:rPr>
            <a:t>everyone has the right to be housed and connected to care.”</a:t>
          </a:r>
        </a:p>
      </dgm:t>
    </dgm:pt>
    <dgm:pt modelId="{31034FB6-9D3F-47CD-805B-8A60AE07684D}" type="parTrans" cxnId="{5513131A-2A08-41C7-B6D5-8B5614B04292}">
      <dgm:prSet/>
      <dgm:spPr/>
      <dgm:t>
        <a:bodyPr/>
        <a:lstStyle/>
        <a:p>
          <a:endParaRPr lang="en-US"/>
        </a:p>
      </dgm:t>
    </dgm:pt>
    <dgm:pt modelId="{B79CBBC9-0CF0-4C2C-9839-021BDACD01B1}" type="sibTrans" cxnId="{5513131A-2A08-41C7-B6D5-8B5614B04292}">
      <dgm:prSet/>
      <dgm:spPr/>
      <dgm:t>
        <a:bodyPr/>
        <a:lstStyle/>
        <a:p>
          <a:endParaRPr lang="en-US"/>
        </a:p>
      </dgm:t>
    </dgm:pt>
    <dgm:pt modelId="{74AAEE9F-8E84-462D-AF1A-B1ED118CF0AE}">
      <dgm:prSet phldrT="[Text]"/>
      <dgm:spPr>
        <a:solidFill>
          <a:schemeClr val="accent6">
            <a:lumMod val="20000"/>
            <a:lumOff val="80000"/>
          </a:schemeClr>
        </a:solidFill>
      </dgm:spPr>
      <dgm:t>
        <a:bodyPr/>
        <a:lstStyle/>
        <a:p>
          <a:r>
            <a:rPr lang="en-US" b="1" dirty="0">
              <a:solidFill>
                <a:schemeClr val="accent1"/>
              </a:solidFill>
              <a:latin typeface="Filson Pro" panose="02000000000000000000" pitchFamily="50" charset="0"/>
            </a:rPr>
            <a:t>Why?</a:t>
          </a:r>
        </a:p>
      </dgm:t>
    </dgm:pt>
    <dgm:pt modelId="{C6274004-B66C-4638-8243-AFD3891480FF}" type="parTrans" cxnId="{9C1D4021-FE31-4BE5-86F1-6C82C993F8A4}">
      <dgm:prSet/>
      <dgm:spPr/>
      <dgm:t>
        <a:bodyPr/>
        <a:lstStyle/>
        <a:p>
          <a:endParaRPr lang="en-US"/>
        </a:p>
      </dgm:t>
    </dgm:pt>
    <dgm:pt modelId="{7CEB9F6C-3E54-44FC-A620-517DD7037045}" type="sibTrans" cxnId="{9C1D4021-FE31-4BE5-86F1-6C82C993F8A4}">
      <dgm:prSet/>
      <dgm:spPr/>
      <dgm:t>
        <a:bodyPr/>
        <a:lstStyle/>
        <a:p>
          <a:endParaRPr lang="en-US"/>
        </a:p>
      </dgm:t>
    </dgm:pt>
    <dgm:pt modelId="{545411F6-3CD2-4EA8-B829-455ED4AD445F}">
      <dgm:prSet phldrT="[Text]"/>
      <dgm:spPr>
        <a:solidFill>
          <a:schemeClr val="accent3"/>
        </a:solidFill>
      </dgm:spPr>
      <dgm:t>
        <a:bodyPr/>
        <a:lstStyle/>
        <a:p>
          <a:r>
            <a:rPr lang="en-US" dirty="0">
              <a:latin typeface="Filson Pro" panose="02000000000000000000" pitchFamily="50" charset="0"/>
            </a:rPr>
            <a:t>Crisis Response </a:t>
          </a:r>
        </a:p>
        <a:p>
          <a:r>
            <a:rPr lang="en-US" dirty="0">
              <a:latin typeface="Filson Pro"/>
            </a:rPr>
            <a:t>Diversion, Outreach, Assessment, Emergency housing (shelter, transitional housing, safe haven)</a:t>
          </a:r>
        </a:p>
      </dgm:t>
    </dgm:pt>
    <dgm:pt modelId="{B72A64D7-5F15-44E8-9DA0-C2D6D73B7617}" type="parTrans" cxnId="{425A0EAC-86F4-48DB-85A7-1AA84175AC72}">
      <dgm:prSet/>
      <dgm:spPr/>
      <dgm:t>
        <a:bodyPr/>
        <a:lstStyle/>
        <a:p>
          <a:endParaRPr lang="en-US"/>
        </a:p>
      </dgm:t>
    </dgm:pt>
    <dgm:pt modelId="{138EDE0A-D417-4633-BDE3-D3D7BD138123}" type="sibTrans" cxnId="{425A0EAC-86F4-48DB-85A7-1AA84175AC72}">
      <dgm:prSet/>
      <dgm:spPr/>
      <dgm:t>
        <a:bodyPr/>
        <a:lstStyle/>
        <a:p>
          <a:endParaRPr lang="en-US"/>
        </a:p>
      </dgm:t>
    </dgm:pt>
    <dgm:pt modelId="{B3D6D657-3475-42B3-982C-C365D7567212}">
      <dgm:prSet phldrT="[Text]"/>
      <dgm:spPr>
        <a:solidFill>
          <a:schemeClr val="accent3"/>
        </a:solidFill>
      </dgm:spPr>
      <dgm:t>
        <a:bodyPr/>
        <a:lstStyle/>
        <a:p>
          <a:r>
            <a:rPr lang="en-US" dirty="0">
              <a:latin typeface="Filson Pro" panose="02000000000000000000" pitchFamily="50" charset="0"/>
            </a:rPr>
            <a:t>Housing, Supportive and Stability Services</a:t>
          </a:r>
        </a:p>
      </dgm:t>
    </dgm:pt>
    <dgm:pt modelId="{0C7D83C1-9EA6-44AE-BC46-4E01C006F8F2}" type="parTrans" cxnId="{894ADF8C-D616-4981-939D-D1ECD66FA33D}">
      <dgm:prSet/>
      <dgm:spPr/>
      <dgm:t>
        <a:bodyPr/>
        <a:lstStyle/>
        <a:p>
          <a:endParaRPr lang="en-US"/>
        </a:p>
      </dgm:t>
    </dgm:pt>
    <dgm:pt modelId="{DAE3D367-7EC4-4E24-9611-5980616C9CFE}" type="sibTrans" cxnId="{894ADF8C-D616-4981-939D-D1ECD66FA33D}">
      <dgm:prSet/>
      <dgm:spPr/>
      <dgm:t>
        <a:bodyPr/>
        <a:lstStyle/>
        <a:p>
          <a:endParaRPr lang="en-US"/>
        </a:p>
      </dgm:t>
    </dgm:pt>
    <dgm:pt modelId="{31006984-605F-49C5-97F4-0B94E897BDA5}">
      <dgm:prSet phldrT="[Text]"/>
      <dgm:spPr>
        <a:solidFill>
          <a:schemeClr val="accent6">
            <a:lumMod val="20000"/>
            <a:lumOff val="80000"/>
          </a:schemeClr>
        </a:solidFill>
      </dgm:spPr>
      <dgm:t>
        <a:bodyPr/>
        <a:lstStyle/>
        <a:p>
          <a:r>
            <a:rPr lang="en-US" b="1" dirty="0">
              <a:solidFill>
                <a:schemeClr val="accent6"/>
              </a:solidFill>
              <a:latin typeface="Filson Pro" panose="02000000000000000000" pitchFamily="50" charset="0"/>
            </a:rPr>
            <a:t>How?</a:t>
          </a:r>
        </a:p>
      </dgm:t>
    </dgm:pt>
    <dgm:pt modelId="{C481BDEA-2E40-4EA9-8D7B-44D2F7878E25}" type="parTrans" cxnId="{3F7E491C-76BE-4C31-8470-83D186E07D80}">
      <dgm:prSet/>
      <dgm:spPr/>
      <dgm:t>
        <a:bodyPr/>
        <a:lstStyle/>
        <a:p>
          <a:endParaRPr lang="en-US"/>
        </a:p>
      </dgm:t>
    </dgm:pt>
    <dgm:pt modelId="{5EFDBE96-9F3B-4864-A6AF-1A9B24B53C34}" type="sibTrans" cxnId="{3F7E491C-76BE-4C31-8470-83D186E07D80}">
      <dgm:prSet/>
      <dgm:spPr/>
      <dgm:t>
        <a:bodyPr/>
        <a:lstStyle/>
        <a:p>
          <a:endParaRPr lang="en-US"/>
        </a:p>
      </dgm:t>
    </dgm:pt>
    <dgm:pt modelId="{157AEA41-24AE-4C6B-9ADB-D94466FC72ED}">
      <dgm:prSet phldrT="[Text]"/>
      <dgm:spPr>
        <a:solidFill>
          <a:schemeClr val="accent6"/>
        </a:solidFill>
      </dgm:spPr>
      <dgm:t>
        <a:bodyPr/>
        <a:lstStyle/>
        <a:p>
          <a:r>
            <a:rPr lang="en-US" dirty="0">
              <a:latin typeface="Filson Pro" panose="02000000000000000000" pitchFamily="50" charset="0"/>
            </a:rPr>
            <a:t>Grounded in a collective impact approach focused on operating as a coordinated system</a:t>
          </a:r>
        </a:p>
      </dgm:t>
    </dgm:pt>
    <dgm:pt modelId="{B8435CD0-A155-48F8-A0F2-3E3BE4852442}" type="parTrans" cxnId="{198384B6-0029-46CC-A03D-B0EBA3A7FC78}">
      <dgm:prSet/>
      <dgm:spPr/>
      <dgm:t>
        <a:bodyPr/>
        <a:lstStyle/>
        <a:p>
          <a:endParaRPr lang="en-US"/>
        </a:p>
      </dgm:t>
    </dgm:pt>
    <dgm:pt modelId="{F71816A5-35FD-4F1C-B983-DBC4A95BB63A}" type="sibTrans" cxnId="{198384B6-0029-46CC-A03D-B0EBA3A7FC78}">
      <dgm:prSet/>
      <dgm:spPr/>
      <dgm:t>
        <a:bodyPr/>
        <a:lstStyle/>
        <a:p>
          <a:endParaRPr lang="en-US"/>
        </a:p>
      </dgm:t>
    </dgm:pt>
    <dgm:pt modelId="{1F2EE412-8E73-41A0-8B95-0718F8057A9C}">
      <dgm:prSet phldrT="[Text]"/>
      <dgm:spPr>
        <a:solidFill>
          <a:schemeClr val="accent6"/>
        </a:solidFill>
      </dgm:spPr>
      <dgm:t>
        <a:bodyPr/>
        <a:lstStyle/>
        <a:p>
          <a:r>
            <a:rPr lang="en-US" dirty="0">
              <a:latin typeface="Filson Pro" panose="02000000000000000000" pitchFamily="50" charset="0"/>
            </a:rPr>
            <a:t>Organized by a governance and implementation infrastructure that brings together key decision-makers, practitioners, and people with lived experience</a:t>
          </a:r>
        </a:p>
      </dgm:t>
    </dgm:pt>
    <dgm:pt modelId="{78EBD32C-77F5-43A2-A444-DD6449A1AC4F}" type="parTrans" cxnId="{3C31F1D9-2D53-414E-83C5-1A9DEC35ECF7}">
      <dgm:prSet/>
      <dgm:spPr/>
      <dgm:t>
        <a:bodyPr/>
        <a:lstStyle/>
        <a:p>
          <a:endParaRPr lang="en-US"/>
        </a:p>
      </dgm:t>
    </dgm:pt>
    <dgm:pt modelId="{91E28911-F456-4D7D-A2B0-85E5686B0A02}" type="sibTrans" cxnId="{3C31F1D9-2D53-414E-83C5-1A9DEC35ECF7}">
      <dgm:prSet/>
      <dgm:spPr/>
      <dgm:t>
        <a:bodyPr/>
        <a:lstStyle/>
        <a:p>
          <a:endParaRPr lang="en-US"/>
        </a:p>
      </dgm:t>
    </dgm:pt>
    <dgm:pt modelId="{D65562B5-6CC5-44B7-A39D-1F717A069BC5}">
      <dgm:prSet phldrT="[Text]"/>
      <dgm:spPr>
        <a:solidFill>
          <a:schemeClr val="accent6">
            <a:lumMod val="20000"/>
            <a:lumOff val="80000"/>
          </a:schemeClr>
        </a:solidFill>
      </dgm:spPr>
      <dgm:t>
        <a:bodyPr/>
        <a:lstStyle/>
        <a:p>
          <a:r>
            <a:rPr lang="en-US" b="1" dirty="0">
              <a:solidFill>
                <a:schemeClr val="accent3"/>
              </a:solidFill>
              <a:latin typeface="Filson Pro" panose="02000000000000000000" pitchFamily="50" charset="0"/>
            </a:rPr>
            <a:t>Who?</a:t>
          </a:r>
        </a:p>
      </dgm:t>
    </dgm:pt>
    <dgm:pt modelId="{DEB2EBC2-1D79-445D-8227-51DD176EF8A6}" type="parTrans" cxnId="{C3A37BCD-2114-4965-BC73-23018417AC90}">
      <dgm:prSet/>
      <dgm:spPr/>
      <dgm:t>
        <a:bodyPr/>
        <a:lstStyle/>
        <a:p>
          <a:endParaRPr lang="en-US"/>
        </a:p>
      </dgm:t>
    </dgm:pt>
    <dgm:pt modelId="{26912D87-63BD-4D7E-9385-56A8426AA803}" type="sibTrans" cxnId="{C3A37BCD-2114-4965-BC73-23018417AC90}">
      <dgm:prSet/>
      <dgm:spPr/>
      <dgm:t>
        <a:bodyPr/>
        <a:lstStyle/>
        <a:p>
          <a:endParaRPr lang="en-US"/>
        </a:p>
      </dgm:t>
    </dgm:pt>
    <dgm:pt modelId="{56EABF7D-D17E-4417-80EB-D1C9DF4C0791}">
      <dgm:prSet phldrT="[Text]"/>
      <dgm:spPr/>
      <dgm:t>
        <a:bodyPr/>
        <a:lstStyle/>
        <a:p>
          <a:r>
            <a:rPr lang="en-US">
              <a:latin typeface="Filson Pro"/>
            </a:rPr>
            <a:t>To align and organize all homelessness intervention and prevention resources and activities to achieve measurable reduction in homelessness</a:t>
          </a:r>
          <a:endParaRPr lang="en-US" dirty="0">
            <a:latin typeface="Filson Pro"/>
          </a:endParaRPr>
        </a:p>
      </dgm:t>
    </dgm:pt>
    <dgm:pt modelId="{D289BDB2-9FB1-4932-A2DB-92225742F17D}" type="parTrans" cxnId="{6C19939A-6D65-4EE7-95AC-6A5440533C7A}">
      <dgm:prSet/>
      <dgm:spPr/>
      <dgm:t>
        <a:bodyPr/>
        <a:lstStyle/>
        <a:p>
          <a:endParaRPr lang="en-US"/>
        </a:p>
      </dgm:t>
    </dgm:pt>
    <dgm:pt modelId="{93A6366D-8D63-48FD-8999-CCE70F91D421}" type="sibTrans" cxnId="{6C19939A-6D65-4EE7-95AC-6A5440533C7A}">
      <dgm:prSet/>
      <dgm:spPr/>
      <dgm:t>
        <a:bodyPr/>
        <a:lstStyle/>
        <a:p>
          <a:endParaRPr lang="en-US"/>
        </a:p>
      </dgm:t>
    </dgm:pt>
    <dgm:pt modelId="{F2226C99-53CE-483D-9F86-814482A844CE}">
      <dgm:prSet phldrT="[Text]"/>
      <dgm:spPr>
        <a:solidFill>
          <a:schemeClr val="accent2"/>
        </a:solidFill>
      </dgm:spPr>
      <dgm:t>
        <a:bodyPr/>
        <a:lstStyle/>
        <a:p>
          <a:r>
            <a:rPr lang="en-US" i="0" dirty="0">
              <a:latin typeface="Filson Pro" panose="02000000000000000000" pitchFamily="50" charset="0"/>
            </a:rPr>
            <a:t>Collection of individuals and entities committed to aligning resources and activities around shared goals and strategies.</a:t>
          </a:r>
        </a:p>
      </dgm:t>
    </dgm:pt>
    <dgm:pt modelId="{B6CDE237-C295-43B3-B22D-C1BF130232B3}" type="parTrans" cxnId="{FF2EED20-2565-47E3-B44F-9996D8E7B361}">
      <dgm:prSet/>
      <dgm:spPr/>
      <dgm:t>
        <a:bodyPr/>
        <a:lstStyle/>
        <a:p>
          <a:endParaRPr lang="en-US"/>
        </a:p>
      </dgm:t>
    </dgm:pt>
    <dgm:pt modelId="{754AF9FF-E5F6-4CE4-9D88-A61D38E306C5}" type="sibTrans" cxnId="{FF2EED20-2565-47E3-B44F-9996D8E7B361}">
      <dgm:prSet/>
      <dgm:spPr/>
      <dgm:t>
        <a:bodyPr/>
        <a:lstStyle/>
        <a:p>
          <a:endParaRPr lang="en-US"/>
        </a:p>
      </dgm:t>
    </dgm:pt>
    <dgm:pt modelId="{D8F41964-595B-4EF4-975F-36B7BDEE8094}">
      <dgm:prSet phldrT="[Text]" custT="1"/>
      <dgm:spPr>
        <a:solidFill>
          <a:schemeClr val="accent3"/>
        </a:solidFill>
      </dgm:spPr>
      <dgm:t>
        <a:bodyPr/>
        <a:lstStyle/>
        <a:p>
          <a:endParaRPr lang="en-US" sz="1000" dirty="0">
            <a:latin typeface="Filson Pro" panose="02000000000000000000" pitchFamily="50" charset="0"/>
          </a:endParaRPr>
        </a:p>
        <a:p>
          <a:endParaRPr lang="en-US" sz="1000" dirty="0">
            <a:latin typeface="Filson Pro" panose="02000000000000000000" pitchFamily="50" charset="0"/>
          </a:endParaRPr>
        </a:p>
        <a:p>
          <a:r>
            <a:rPr lang="en-US" sz="1000" dirty="0">
              <a:latin typeface="Filson Pro" panose="02000000000000000000" pitchFamily="50" charset="0"/>
            </a:rPr>
            <a:t>Funders, civic leaders, faith leaders, elected leaders, people with lived experience, advocates</a:t>
          </a:r>
        </a:p>
        <a:p>
          <a:endParaRPr lang="en-US" sz="800" dirty="0">
            <a:latin typeface="Filson Pro" panose="02000000000000000000" pitchFamily="50" charset="0"/>
          </a:endParaRPr>
        </a:p>
        <a:p>
          <a:endParaRPr lang="en-US" sz="800" dirty="0">
            <a:latin typeface="Filson Pro" panose="02000000000000000000" pitchFamily="50" charset="0"/>
          </a:endParaRPr>
        </a:p>
        <a:p>
          <a:endParaRPr lang="en-US" sz="800" dirty="0">
            <a:latin typeface="Filson Pro" panose="02000000000000000000" pitchFamily="50" charset="0"/>
          </a:endParaRPr>
        </a:p>
      </dgm:t>
    </dgm:pt>
    <dgm:pt modelId="{AE295E58-77D9-4C1F-91B7-D41123DE1E03}" type="parTrans" cxnId="{0356A034-05F3-4724-B0A9-0D8CB5561CA1}">
      <dgm:prSet/>
      <dgm:spPr/>
      <dgm:t>
        <a:bodyPr/>
        <a:lstStyle/>
        <a:p>
          <a:endParaRPr lang="en-US"/>
        </a:p>
      </dgm:t>
    </dgm:pt>
    <dgm:pt modelId="{B2BCEB9E-46B3-45CA-9D48-8D5526DDD1FD}" type="sibTrans" cxnId="{0356A034-05F3-4724-B0A9-0D8CB5561CA1}">
      <dgm:prSet/>
      <dgm:spPr/>
      <dgm:t>
        <a:bodyPr/>
        <a:lstStyle/>
        <a:p>
          <a:endParaRPr lang="en-US"/>
        </a:p>
      </dgm:t>
    </dgm:pt>
    <dgm:pt modelId="{183A6BCD-B7B5-4212-940C-B2EF70CAE8AF}">
      <dgm:prSet phldr="0"/>
      <dgm:spPr/>
      <dgm:t>
        <a:bodyPr/>
        <a:lstStyle/>
        <a:p>
          <a:pPr rtl="0"/>
          <a:r>
            <a:rPr lang="en-US" dirty="0">
              <a:latin typeface="Calibri"/>
              <a:cs typeface="Calibri"/>
            </a:rPr>
            <a:t>To fully leverage access to and utilization of HUD CoC program funding and mainstream resources to meet the needs of people experiencing homelessness</a:t>
          </a:r>
          <a:endParaRPr lang="en-US" dirty="0">
            <a:latin typeface="Filson Pro"/>
          </a:endParaRPr>
        </a:p>
      </dgm:t>
    </dgm:pt>
    <dgm:pt modelId="{6D24B514-2389-41C0-A8EA-03097A3AFC2D}" type="parTrans" cxnId="{6E060AAC-84B1-4C1A-96AC-64F885A1CE67}">
      <dgm:prSet/>
      <dgm:spPr/>
      <dgm:t>
        <a:bodyPr/>
        <a:lstStyle/>
        <a:p>
          <a:endParaRPr lang="en-US"/>
        </a:p>
      </dgm:t>
    </dgm:pt>
    <dgm:pt modelId="{A37B6AA2-B996-4042-A90E-B23B68AC97C6}" type="sibTrans" cxnId="{6E060AAC-84B1-4C1A-96AC-64F885A1CE67}">
      <dgm:prSet/>
      <dgm:spPr/>
      <dgm:t>
        <a:bodyPr/>
        <a:lstStyle/>
        <a:p>
          <a:endParaRPr lang="en-US"/>
        </a:p>
      </dgm:t>
    </dgm:pt>
    <dgm:pt modelId="{A04EB6FB-A533-4964-938E-CD96E7598055}" type="pres">
      <dgm:prSet presAssocID="{ED6002B7-A5A0-4FC1-B565-6797F68ADC52}" presName="theList" presStyleCnt="0">
        <dgm:presLayoutVars>
          <dgm:dir/>
          <dgm:animLvl val="lvl"/>
          <dgm:resizeHandles val="exact"/>
        </dgm:presLayoutVars>
      </dgm:prSet>
      <dgm:spPr/>
    </dgm:pt>
    <dgm:pt modelId="{16DEE08A-D7A8-49D6-A379-1ABC068AE84B}" type="pres">
      <dgm:prSet presAssocID="{3C313C8F-904A-4305-9F87-6DD1B1FCF1F5}" presName="compNode" presStyleCnt="0"/>
      <dgm:spPr/>
    </dgm:pt>
    <dgm:pt modelId="{CA010028-A105-400D-AEB9-8CBD920234DC}" type="pres">
      <dgm:prSet presAssocID="{3C313C8F-904A-4305-9F87-6DD1B1FCF1F5}" presName="aNode" presStyleLbl="bgShp" presStyleIdx="0" presStyleCnt="4"/>
      <dgm:spPr/>
    </dgm:pt>
    <dgm:pt modelId="{EF069B89-7EE5-46E4-9EE6-00C1965AD929}" type="pres">
      <dgm:prSet presAssocID="{3C313C8F-904A-4305-9F87-6DD1B1FCF1F5}" presName="textNode" presStyleLbl="bgShp" presStyleIdx="0" presStyleCnt="4"/>
      <dgm:spPr/>
    </dgm:pt>
    <dgm:pt modelId="{175BB28C-0182-44A2-A775-889A7C778901}" type="pres">
      <dgm:prSet presAssocID="{3C313C8F-904A-4305-9F87-6DD1B1FCF1F5}" presName="compChildNode" presStyleCnt="0"/>
      <dgm:spPr/>
    </dgm:pt>
    <dgm:pt modelId="{47CA7522-27C7-40B3-91C1-D6668EB9443D}" type="pres">
      <dgm:prSet presAssocID="{3C313C8F-904A-4305-9F87-6DD1B1FCF1F5}" presName="theInnerList" presStyleCnt="0"/>
      <dgm:spPr/>
    </dgm:pt>
    <dgm:pt modelId="{99720F7E-48AF-4018-8A4C-AFE04D55F32E}" type="pres">
      <dgm:prSet presAssocID="{60B2801F-965B-46B3-80D6-00FB3EB7501C}" presName="childNode" presStyleLbl="node1" presStyleIdx="0" presStyleCnt="9">
        <dgm:presLayoutVars>
          <dgm:bulletEnabled val="1"/>
        </dgm:presLayoutVars>
      </dgm:prSet>
      <dgm:spPr/>
    </dgm:pt>
    <dgm:pt modelId="{9039991D-D7C0-466A-805F-6AD296D2EB4C}" type="pres">
      <dgm:prSet presAssocID="{60B2801F-965B-46B3-80D6-00FB3EB7501C}" presName="aSpace2" presStyleCnt="0"/>
      <dgm:spPr/>
    </dgm:pt>
    <dgm:pt modelId="{A750062F-40A6-49FE-BB12-A7C7C1DA43EA}" type="pres">
      <dgm:prSet presAssocID="{F2226C99-53CE-483D-9F86-814482A844CE}" presName="childNode" presStyleLbl="node1" presStyleIdx="1" presStyleCnt="9">
        <dgm:presLayoutVars>
          <dgm:bulletEnabled val="1"/>
        </dgm:presLayoutVars>
      </dgm:prSet>
      <dgm:spPr/>
    </dgm:pt>
    <dgm:pt modelId="{704D7871-ED2B-48B7-BEA2-D1E1E45423CF}" type="pres">
      <dgm:prSet presAssocID="{3C313C8F-904A-4305-9F87-6DD1B1FCF1F5}" presName="aSpace" presStyleCnt="0"/>
      <dgm:spPr/>
    </dgm:pt>
    <dgm:pt modelId="{0FDD825D-E241-4CCF-BB34-EE2F77D81759}" type="pres">
      <dgm:prSet presAssocID="{74AAEE9F-8E84-462D-AF1A-B1ED118CF0AE}" presName="compNode" presStyleCnt="0"/>
      <dgm:spPr/>
    </dgm:pt>
    <dgm:pt modelId="{213EDD29-43B9-48D6-B28C-B962A03BFD4A}" type="pres">
      <dgm:prSet presAssocID="{74AAEE9F-8E84-462D-AF1A-B1ED118CF0AE}" presName="aNode" presStyleLbl="bgShp" presStyleIdx="1" presStyleCnt="4"/>
      <dgm:spPr/>
    </dgm:pt>
    <dgm:pt modelId="{7781BB8A-54BB-4254-A1D9-4AC9698B503D}" type="pres">
      <dgm:prSet presAssocID="{74AAEE9F-8E84-462D-AF1A-B1ED118CF0AE}" presName="textNode" presStyleLbl="bgShp" presStyleIdx="1" presStyleCnt="4"/>
      <dgm:spPr/>
    </dgm:pt>
    <dgm:pt modelId="{E3450580-B3BD-43C8-AD85-B73DD4DB5566}" type="pres">
      <dgm:prSet presAssocID="{74AAEE9F-8E84-462D-AF1A-B1ED118CF0AE}" presName="compChildNode" presStyleCnt="0"/>
      <dgm:spPr/>
    </dgm:pt>
    <dgm:pt modelId="{0256FA6D-ACB9-415D-9C4D-3FA1A0DFBAB8}" type="pres">
      <dgm:prSet presAssocID="{74AAEE9F-8E84-462D-AF1A-B1ED118CF0AE}" presName="theInnerList" presStyleCnt="0"/>
      <dgm:spPr/>
    </dgm:pt>
    <dgm:pt modelId="{2D08CD5B-B44D-4667-A872-8E24AC432662}" type="pres">
      <dgm:prSet presAssocID="{183A6BCD-B7B5-4212-940C-B2EF70CAE8AF}" presName="childNode" presStyleLbl="node1" presStyleIdx="2" presStyleCnt="9">
        <dgm:presLayoutVars>
          <dgm:bulletEnabled val="1"/>
        </dgm:presLayoutVars>
      </dgm:prSet>
      <dgm:spPr/>
    </dgm:pt>
    <dgm:pt modelId="{63B1046A-63CD-47D4-8BB5-381A43AD603C}" type="pres">
      <dgm:prSet presAssocID="{183A6BCD-B7B5-4212-940C-B2EF70CAE8AF}" presName="aSpace2" presStyleCnt="0"/>
      <dgm:spPr/>
    </dgm:pt>
    <dgm:pt modelId="{B50E8612-9D0A-4B71-918D-37A4A84A1261}" type="pres">
      <dgm:prSet presAssocID="{56EABF7D-D17E-4417-80EB-D1C9DF4C0791}" presName="childNode" presStyleLbl="node1" presStyleIdx="3" presStyleCnt="9">
        <dgm:presLayoutVars>
          <dgm:bulletEnabled val="1"/>
        </dgm:presLayoutVars>
      </dgm:prSet>
      <dgm:spPr/>
    </dgm:pt>
    <dgm:pt modelId="{4C2E598C-D0B1-4C99-B132-20BFC34D58C2}" type="pres">
      <dgm:prSet presAssocID="{74AAEE9F-8E84-462D-AF1A-B1ED118CF0AE}" presName="aSpace" presStyleCnt="0"/>
      <dgm:spPr/>
    </dgm:pt>
    <dgm:pt modelId="{5ED8C1C7-F9BA-47DE-A3ED-353FFD00D027}" type="pres">
      <dgm:prSet presAssocID="{D65562B5-6CC5-44B7-A39D-1F717A069BC5}" presName="compNode" presStyleCnt="0"/>
      <dgm:spPr/>
    </dgm:pt>
    <dgm:pt modelId="{DB866B42-6DAE-4B08-B12E-BB4C2844DBBC}" type="pres">
      <dgm:prSet presAssocID="{D65562B5-6CC5-44B7-A39D-1F717A069BC5}" presName="aNode" presStyleLbl="bgShp" presStyleIdx="2" presStyleCnt="4" custLinFactNeighborX="3268" custLinFactNeighborY="785"/>
      <dgm:spPr/>
    </dgm:pt>
    <dgm:pt modelId="{BE109CB0-827B-4677-A581-09FA56520585}" type="pres">
      <dgm:prSet presAssocID="{D65562B5-6CC5-44B7-A39D-1F717A069BC5}" presName="textNode" presStyleLbl="bgShp" presStyleIdx="2" presStyleCnt="4"/>
      <dgm:spPr/>
    </dgm:pt>
    <dgm:pt modelId="{F4597D19-EF58-4106-AF2E-F2C2D37EA8C6}" type="pres">
      <dgm:prSet presAssocID="{D65562B5-6CC5-44B7-A39D-1F717A069BC5}" presName="compChildNode" presStyleCnt="0"/>
      <dgm:spPr/>
    </dgm:pt>
    <dgm:pt modelId="{69ADCD59-519F-4E6C-BDC9-137F5750FE43}" type="pres">
      <dgm:prSet presAssocID="{D65562B5-6CC5-44B7-A39D-1F717A069BC5}" presName="theInnerList" presStyleCnt="0"/>
      <dgm:spPr/>
    </dgm:pt>
    <dgm:pt modelId="{7DDBA6DE-4369-4EC2-AD2B-0CC2157BFF65}" type="pres">
      <dgm:prSet presAssocID="{545411F6-3CD2-4EA8-B829-455ED4AD445F}" presName="childNode" presStyleLbl="node1" presStyleIdx="4" presStyleCnt="9">
        <dgm:presLayoutVars>
          <dgm:bulletEnabled val="1"/>
        </dgm:presLayoutVars>
      </dgm:prSet>
      <dgm:spPr/>
    </dgm:pt>
    <dgm:pt modelId="{8C2935DC-8947-4F29-813C-E754A184F4A4}" type="pres">
      <dgm:prSet presAssocID="{545411F6-3CD2-4EA8-B829-455ED4AD445F}" presName="aSpace2" presStyleCnt="0"/>
      <dgm:spPr/>
    </dgm:pt>
    <dgm:pt modelId="{58597FC5-23D3-434F-8940-0C73A37F4064}" type="pres">
      <dgm:prSet presAssocID="{B3D6D657-3475-42B3-982C-C365D7567212}" presName="childNode" presStyleLbl="node1" presStyleIdx="5" presStyleCnt="9">
        <dgm:presLayoutVars>
          <dgm:bulletEnabled val="1"/>
        </dgm:presLayoutVars>
      </dgm:prSet>
      <dgm:spPr/>
    </dgm:pt>
    <dgm:pt modelId="{D493B124-5D66-4C94-BEC9-610931F7D574}" type="pres">
      <dgm:prSet presAssocID="{B3D6D657-3475-42B3-982C-C365D7567212}" presName="aSpace2" presStyleCnt="0"/>
      <dgm:spPr/>
    </dgm:pt>
    <dgm:pt modelId="{12D9886A-5AA9-4BD9-8260-82077F2B5A38}" type="pres">
      <dgm:prSet presAssocID="{D8F41964-595B-4EF4-975F-36B7BDEE8094}" presName="childNode" presStyleLbl="node1" presStyleIdx="6" presStyleCnt="9" custScaleY="119549" custLinFactNeighborX="-681" custLinFactNeighborY="-2166">
        <dgm:presLayoutVars>
          <dgm:bulletEnabled val="1"/>
        </dgm:presLayoutVars>
      </dgm:prSet>
      <dgm:spPr/>
    </dgm:pt>
    <dgm:pt modelId="{1DE40131-7FA0-4EAC-B51B-513597229177}" type="pres">
      <dgm:prSet presAssocID="{D65562B5-6CC5-44B7-A39D-1F717A069BC5}" presName="aSpace" presStyleCnt="0"/>
      <dgm:spPr/>
    </dgm:pt>
    <dgm:pt modelId="{DBC4940D-5F62-4365-93E4-C4D3A53BA48A}" type="pres">
      <dgm:prSet presAssocID="{31006984-605F-49C5-97F4-0B94E897BDA5}" presName="compNode" presStyleCnt="0"/>
      <dgm:spPr/>
    </dgm:pt>
    <dgm:pt modelId="{ECA0C40D-84EA-43CA-BA90-69E38561C063}" type="pres">
      <dgm:prSet presAssocID="{31006984-605F-49C5-97F4-0B94E897BDA5}" presName="aNode" presStyleLbl="bgShp" presStyleIdx="3" presStyleCnt="4"/>
      <dgm:spPr/>
    </dgm:pt>
    <dgm:pt modelId="{2D3E8FEC-938C-4721-B98B-F5357B29AC21}" type="pres">
      <dgm:prSet presAssocID="{31006984-605F-49C5-97F4-0B94E897BDA5}" presName="textNode" presStyleLbl="bgShp" presStyleIdx="3" presStyleCnt="4"/>
      <dgm:spPr/>
    </dgm:pt>
    <dgm:pt modelId="{9696A6B2-A0EB-4688-88A6-B1E63BEB4B2E}" type="pres">
      <dgm:prSet presAssocID="{31006984-605F-49C5-97F4-0B94E897BDA5}" presName="compChildNode" presStyleCnt="0"/>
      <dgm:spPr/>
    </dgm:pt>
    <dgm:pt modelId="{2023B436-0A79-4DD2-92BA-92AC66306361}" type="pres">
      <dgm:prSet presAssocID="{31006984-605F-49C5-97F4-0B94E897BDA5}" presName="theInnerList" presStyleCnt="0"/>
      <dgm:spPr/>
    </dgm:pt>
    <dgm:pt modelId="{2552A62E-0070-496A-A39E-1E87BA0EF79C}" type="pres">
      <dgm:prSet presAssocID="{157AEA41-24AE-4C6B-9ADB-D94466FC72ED}" presName="childNode" presStyleLbl="node1" presStyleIdx="7" presStyleCnt="9">
        <dgm:presLayoutVars>
          <dgm:bulletEnabled val="1"/>
        </dgm:presLayoutVars>
      </dgm:prSet>
      <dgm:spPr/>
    </dgm:pt>
    <dgm:pt modelId="{055707BE-07FE-438B-A5B6-0F440BF65E22}" type="pres">
      <dgm:prSet presAssocID="{157AEA41-24AE-4C6B-9ADB-D94466FC72ED}" presName="aSpace2" presStyleCnt="0"/>
      <dgm:spPr/>
    </dgm:pt>
    <dgm:pt modelId="{3CBB52C5-5198-4F31-B3D5-7350B0AB3CCE}" type="pres">
      <dgm:prSet presAssocID="{1F2EE412-8E73-41A0-8B95-0718F8057A9C}" presName="childNode" presStyleLbl="node1" presStyleIdx="8" presStyleCnt="9" custLinFactNeighborX="2043" custLinFactNeighborY="-964">
        <dgm:presLayoutVars>
          <dgm:bulletEnabled val="1"/>
        </dgm:presLayoutVars>
      </dgm:prSet>
      <dgm:spPr/>
    </dgm:pt>
  </dgm:ptLst>
  <dgm:cxnLst>
    <dgm:cxn modelId="{5513131A-2A08-41C7-B6D5-8B5614B04292}" srcId="{3C313C8F-904A-4305-9F87-6DD1B1FCF1F5}" destId="{60B2801F-965B-46B3-80D6-00FB3EB7501C}" srcOrd="0" destOrd="0" parTransId="{31034FB6-9D3F-47CD-805B-8A60AE07684D}" sibTransId="{B79CBBC9-0CF0-4C2C-9839-021BDACD01B1}"/>
    <dgm:cxn modelId="{3F7E491C-76BE-4C31-8470-83D186E07D80}" srcId="{ED6002B7-A5A0-4FC1-B565-6797F68ADC52}" destId="{31006984-605F-49C5-97F4-0B94E897BDA5}" srcOrd="3" destOrd="0" parTransId="{C481BDEA-2E40-4EA9-8D7B-44D2F7878E25}" sibTransId="{5EFDBE96-9F3B-4864-A6AF-1A9B24B53C34}"/>
    <dgm:cxn modelId="{FF2EED20-2565-47E3-B44F-9996D8E7B361}" srcId="{3C313C8F-904A-4305-9F87-6DD1B1FCF1F5}" destId="{F2226C99-53CE-483D-9F86-814482A844CE}" srcOrd="1" destOrd="0" parTransId="{B6CDE237-C295-43B3-B22D-C1BF130232B3}" sibTransId="{754AF9FF-E5F6-4CE4-9D88-A61D38E306C5}"/>
    <dgm:cxn modelId="{9C1D4021-FE31-4BE5-86F1-6C82C993F8A4}" srcId="{ED6002B7-A5A0-4FC1-B565-6797F68ADC52}" destId="{74AAEE9F-8E84-462D-AF1A-B1ED118CF0AE}" srcOrd="1" destOrd="0" parTransId="{C6274004-B66C-4638-8243-AFD3891480FF}" sibTransId="{7CEB9F6C-3E54-44FC-A620-517DD7037045}"/>
    <dgm:cxn modelId="{33D24227-EAAA-4DCF-B24B-8B51A0C28FEE}" type="presOf" srcId="{183A6BCD-B7B5-4212-940C-B2EF70CAE8AF}" destId="{2D08CD5B-B44D-4667-A872-8E24AC432662}" srcOrd="0" destOrd="0" presId="urn:microsoft.com/office/officeart/2005/8/layout/lProcess2"/>
    <dgm:cxn modelId="{16FA182F-0C35-4AE4-8761-1B6875141611}" type="presOf" srcId="{F2226C99-53CE-483D-9F86-814482A844CE}" destId="{A750062F-40A6-49FE-BB12-A7C7C1DA43EA}" srcOrd="0" destOrd="0" presId="urn:microsoft.com/office/officeart/2005/8/layout/lProcess2"/>
    <dgm:cxn modelId="{0356A034-05F3-4724-B0A9-0D8CB5561CA1}" srcId="{D65562B5-6CC5-44B7-A39D-1F717A069BC5}" destId="{D8F41964-595B-4EF4-975F-36B7BDEE8094}" srcOrd="2" destOrd="0" parTransId="{AE295E58-77D9-4C1F-91B7-D41123DE1E03}" sibTransId="{B2BCEB9E-46B3-45CA-9D48-8D5526DDD1FD}"/>
    <dgm:cxn modelId="{D5242236-415F-4717-8D84-082D917E7AB8}" type="presOf" srcId="{545411F6-3CD2-4EA8-B829-455ED4AD445F}" destId="{7DDBA6DE-4369-4EC2-AD2B-0CC2157BFF65}" srcOrd="0" destOrd="0" presId="urn:microsoft.com/office/officeart/2005/8/layout/lProcess2"/>
    <dgm:cxn modelId="{6EF1B84A-97F3-49F4-8FA7-138C5A088D04}" type="presOf" srcId="{ED6002B7-A5A0-4FC1-B565-6797F68ADC52}" destId="{A04EB6FB-A533-4964-938E-CD96E7598055}" srcOrd="0" destOrd="0" presId="urn:microsoft.com/office/officeart/2005/8/layout/lProcess2"/>
    <dgm:cxn modelId="{851D256B-4B84-4C8C-BB40-EB578B9BEACC}" type="presOf" srcId="{1F2EE412-8E73-41A0-8B95-0718F8057A9C}" destId="{3CBB52C5-5198-4F31-B3D5-7350B0AB3CCE}" srcOrd="0" destOrd="0" presId="urn:microsoft.com/office/officeart/2005/8/layout/lProcess2"/>
    <dgm:cxn modelId="{AA1F896D-E2DC-48A1-AB79-6280ED9279C7}" type="presOf" srcId="{60B2801F-965B-46B3-80D6-00FB3EB7501C}" destId="{99720F7E-48AF-4018-8A4C-AFE04D55F32E}" srcOrd="0" destOrd="0" presId="urn:microsoft.com/office/officeart/2005/8/layout/lProcess2"/>
    <dgm:cxn modelId="{5FA98E53-54D4-47BD-89FD-E4CCC7239EF9}" type="presOf" srcId="{B3D6D657-3475-42B3-982C-C365D7567212}" destId="{58597FC5-23D3-434F-8940-0C73A37F4064}" srcOrd="0" destOrd="0" presId="urn:microsoft.com/office/officeart/2005/8/layout/lProcess2"/>
    <dgm:cxn modelId="{F435C674-A8EE-46E6-B47C-5F24AF450BD8}" type="presOf" srcId="{3C313C8F-904A-4305-9F87-6DD1B1FCF1F5}" destId="{EF069B89-7EE5-46E4-9EE6-00C1965AD929}" srcOrd="1" destOrd="0" presId="urn:microsoft.com/office/officeart/2005/8/layout/lProcess2"/>
    <dgm:cxn modelId="{3947CE74-1937-487E-B904-8437D74E33DC}" type="presOf" srcId="{74AAEE9F-8E84-462D-AF1A-B1ED118CF0AE}" destId="{213EDD29-43B9-48D6-B28C-B962A03BFD4A}" srcOrd="0" destOrd="0" presId="urn:microsoft.com/office/officeart/2005/8/layout/lProcess2"/>
    <dgm:cxn modelId="{EA1DFB7B-97EF-4607-AEED-B7080D708B8D}" type="presOf" srcId="{157AEA41-24AE-4C6B-9ADB-D94466FC72ED}" destId="{2552A62E-0070-496A-A39E-1E87BA0EF79C}" srcOrd="0" destOrd="0" presId="urn:microsoft.com/office/officeart/2005/8/layout/lProcess2"/>
    <dgm:cxn modelId="{AF36EF84-C701-4DDB-9E00-52F3A5B57574}" type="presOf" srcId="{D8F41964-595B-4EF4-975F-36B7BDEE8094}" destId="{12D9886A-5AA9-4BD9-8260-82077F2B5A38}" srcOrd="0" destOrd="0" presId="urn:microsoft.com/office/officeart/2005/8/layout/lProcess2"/>
    <dgm:cxn modelId="{894ADF8C-D616-4981-939D-D1ECD66FA33D}" srcId="{D65562B5-6CC5-44B7-A39D-1F717A069BC5}" destId="{B3D6D657-3475-42B3-982C-C365D7567212}" srcOrd="1" destOrd="0" parTransId="{0C7D83C1-9EA6-44AE-BC46-4E01C006F8F2}" sibTransId="{DAE3D367-7EC4-4E24-9611-5980616C9CFE}"/>
    <dgm:cxn modelId="{6C19939A-6D65-4EE7-95AC-6A5440533C7A}" srcId="{74AAEE9F-8E84-462D-AF1A-B1ED118CF0AE}" destId="{56EABF7D-D17E-4417-80EB-D1C9DF4C0791}" srcOrd="1" destOrd="0" parTransId="{D289BDB2-9FB1-4932-A2DB-92225742F17D}" sibTransId="{93A6366D-8D63-48FD-8999-CCE70F91D421}"/>
    <dgm:cxn modelId="{93B4AD9F-6360-4C5C-9BBD-7A985039EEA5}" type="presOf" srcId="{D65562B5-6CC5-44B7-A39D-1F717A069BC5}" destId="{DB866B42-6DAE-4B08-B12E-BB4C2844DBBC}" srcOrd="0" destOrd="0" presId="urn:microsoft.com/office/officeart/2005/8/layout/lProcess2"/>
    <dgm:cxn modelId="{9042C5A2-1184-4D69-8CA7-77AA4E50663A}" type="presOf" srcId="{3C313C8F-904A-4305-9F87-6DD1B1FCF1F5}" destId="{CA010028-A105-400D-AEB9-8CBD920234DC}" srcOrd="0" destOrd="0" presId="urn:microsoft.com/office/officeart/2005/8/layout/lProcess2"/>
    <dgm:cxn modelId="{E51FE7AB-205D-4DDE-9FD7-E4DBEC600B17}" type="presOf" srcId="{31006984-605F-49C5-97F4-0B94E897BDA5}" destId="{2D3E8FEC-938C-4721-B98B-F5357B29AC21}" srcOrd="1" destOrd="0" presId="urn:microsoft.com/office/officeart/2005/8/layout/lProcess2"/>
    <dgm:cxn modelId="{6E060AAC-84B1-4C1A-96AC-64F885A1CE67}" srcId="{74AAEE9F-8E84-462D-AF1A-B1ED118CF0AE}" destId="{183A6BCD-B7B5-4212-940C-B2EF70CAE8AF}" srcOrd="0" destOrd="0" parTransId="{6D24B514-2389-41C0-A8EA-03097A3AFC2D}" sibTransId="{A37B6AA2-B996-4042-A90E-B23B68AC97C6}"/>
    <dgm:cxn modelId="{425A0EAC-86F4-48DB-85A7-1AA84175AC72}" srcId="{D65562B5-6CC5-44B7-A39D-1F717A069BC5}" destId="{545411F6-3CD2-4EA8-B829-455ED4AD445F}" srcOrd="0" destOrd="0" parTransId="{B72A64D7-5F15-44E8-9DA0-C2D6D73B7617}" sibTransId="{138EDE0A-D417-4633-BDE3-D3D7BD138123}"/>
    <dgm:cxn modelId="{198384B6-0029-46CC-A03D-B0EBA3A7FC78}" srcId="{31006984-605F-49C5-97F4-0B94E897BDA5}" destId="{157AEA41-24AE-4C6B-9ADB-D94466FC72ED}" srcOrd="0" destOrd="0" parTransId="{B8435CD0-A155-48F8-A0F2-3E3BE4852442}" sibTransId="{F71816A5-35FD-4F1C-B983-DBC4A95BB63A}"/>
    <dgm:cxn modelId="{DF694DB9-B4A7-4FA0-871B-7236DA9AAF0E}" type="presOf" srcId="{74AAEE9F-8E84-462D-AF1A-B1ED118CF0AE}" destId="{7781BB8A-54BB-4254-A1D9-4AC9698B503D}" srcOrd="1" destOrd="0" presId="urn:microsoft.com/office/officeart/2005/8/layout/lProcess2"/>
    <dgm:cxn modelId="{C3A37BCD-2114-4965-BC73-23018417AC90}" srcId="{ED6002B7-A5A0-4FC1-B565-6797F68ADC52}" destId="{D65562B5-6CC5-44B7-A39D-1F717A069BC5}" srcOrd="2" destOrd="0" parTransId="{DEB2EBC2-1D79-445D-8227-51DD176EF8A6}" sibTransId="{26912D87-63BD-4D7E-9385-56A8426AA803}"/>
    <dgm:cxn modelId="{40EECECF-7061-4524-A02E-5A9FABE30147}" type="presOf" srcId="{31006984-605F-49C5-97F4-0B94E897BDA5}" destId="{ECA0C40D-84EA-43CA-BA90-69E38561C063}" srcOrd="0" destOrd="0" presId="urn:microsoft.com/office/officeart/2005/8/layout/lProcess2"/>
    <dgm:cxn modelId="{6B9E03D7-CF6D-4E4E-A7A9-0CFB03DB73B6}" type="presOf" srcId="{56EABF7D-D17E-4417-80EB-D1C9DF4C0791}" destId="{B50E8612-9D0A-4B71-918D-37A4A84A1261}" srcOrd="0" destOrd="0" presId="urn:microsoft.com/office/officeart/2005/8/layout/lProcess2"/>
    <dgm:cxn modelId="{3C31F1D9-2D53-414E-83C5-1A9DEC35ECF7}" srcId="{31006984-605F-49C5-97F4-0B94E897BDA5}" destId="{1F2EE412-8E73-41A0-8B95-0718F8057A9C}" srcOrd="1" destOrd="0" parTransId="{78EBD32C-77F5-43A2-A444-DD6449A1AC4F}" sibTransId="{91E28911-F456-4D7D-A2B0-85E5686B0A02}"/>
    <dgm:cxn modelId="{49A870DE-4827-4D9D-AFCF-968F8DA83B43}" type="presOf" srcId="{D65562B5-6CC5-44B7-A39D-1F717A069BC5}" destId="{BE109CB0-827B-4677-A581-09FA56520585}" srcOrd="1" destOrd="0" presId="urn:microsoft.com/office/officeart/2005/8/layout/lProcess2"/>
    <dgm:cxn modelId="{46A8D3F0-A118-41D2-B13E-D89F1C2C9B07}" srcId="{ED6002B7-A5A0-4FC1-B565-6797F68ADC52}" destId="{3C313C8F-904A-4305-9F87-6DD1B1FCF1F5}" srcOrd="0" destOrd="0" parTransId="{91F5DA96-15B9-4B2E-9375-D886B859AE1F}" sibTransId="{01EDA1DC-EA72-4EE9-9F9F-ACBEAEEF9095}"/>
    <dgm:cxn modelId="{848A65A9-5A77-4392-8CB0-2E075893F84D}" type="presParOf" srcId="{A04EB6FB-A533-4964-938E-CD96E7598055}" destId="{16DEE08A-D7A8-49D6-A379-1ABC068AE84B}" srcOrd="0" destOrd="0" presId="urn:microsoft.com/office/officeart/2005/8/layout/lProcess2"/>
    <dgm:cxn modelId="{D092B7A2-E0BD-4681-B4FD-43F233F5EC69}" type="presParOf" srcId="{16DEE08A-D7A8-49D6-A379-1ABC068AE84B}" destId="{CA010028-A105-400D-AEB9-8CBD920234DC}" srcOrd="0" destOrd="0" presId="urn:microsoft.com/office/officeart/2005/8/layout/lProcess2"/>
    <dgm:cxn modelId="{9C2FDAA4-0EBB-4D2D-A9BB-D111F94DCFE4}" type="presParOf" srcId="{16DEE08A-D7A8-49D6-A379-1ABC068AE84B}" destId="{EF069B89-7EE5-46E4-9EE6-00C1965AD929}" srcOrd="1" destOrd="0" presId="urn:microsoft.com/office/officeart/2005/8/layout/lProcess2"/>
    <dgm:cxn modelId="{545C1FA9-B38A-4C1B-A802-FFE43C96B11E}" type="presParOf" srcId="{16DEE08A-D7A8-49D6-A379-1ABC068AE84B}" destId="{175BB28C-0182-44A2-A775-889A7C778901}" srcOrd="2" destOrd="0" presId="urn:microsoft.com/office/officeart/2005/8/layout/lProcess2"/>
    <dgm:cxn modelId="{340D5012-E858-49AA-880F-DDE6F8D58B5B}" type="presParOf" srcId="{175BB28C-0182-44A2-A775-889A7C778901}" destId="{47CA7522-27C7-40B3-91C1-D6668EB9443D}" srcOrd="0" destOrd="0" presId="urn:microsoft.com/office/officeart/2005/8/layout/lProcess2"/>
    <dgm:cxn modelId="{4797D421-3ABB-4B4A-9726-319F5ACF45B9}" type="presParOf" srcId="{47CA7522-27C7-40B3-91C1-D6668EB9443D}" destId="{99720F7E-48AF-4018-8A4C-AFE04D55F32E}" srcOrd="0" destOrd="0" presId="urn:microsoft.com/office/officeart/2005/8/layout/lProcess2"/>
    <dgm:cxn modelId="{2405FCFA-C7C2-4FE6-8A81-8A5B03AD495B}" type="presParOf" srcId="{47CA7522-27C7-40B3-91C1-D6668EB9443D}" destId="{9039991D-D7C0-466A-805F-6AD296D2EB4C}" srcOrd="1" destOrd="0" presId="urn:microsoft.com/office/officeart/2005/8/layout/lProcess2"/>
    <dgm:cxn modelId="{5750145A-4811-4AA5-9402-29FFAA5FB88F}" type="presParOf" srcId="{47CA7522-27C7-40B3-91C1-D6668EB9443D}" destId="{A750062F-40A6-49FE-BB12-A7C7C1DA43EA}" srcOrd="2" destOrd="0" presId="urn:microsoft.com/office/officeart/2005/8/layout/lProcess2"/>
    <dgm:cxn modelId="{13AA2715-AD9C-412F-AEED-EA08A8F7C525}" type="presParOf" srcId="{A04EB6FB-A533-4964-938E-CD96E7598055}" destId="{704D7871-ED2B-48B7-BEA2-D1E1E45423CF}" srcOrd="1" destOrd="0" presId="urn:microsoft.com/office/officeart/2005/8/layout/lProcess2"/>
    <dgm:cxn modelId="{C5D9BDAE-CD6B-42A0-B97E-3D40B2A673B5}" type="presParOf" srcId="{A04EB6FB-A533-4964-938E-CD96E7598055}" destId="{0FDD825D-E241-4CCF-BB34-EE2F77D81759}" srcOrd="2" destOrd="0" presId="urn:microsoft.com/office/officeart/2005/8/layout/lProcess2"/>
    <dgm:cxn modelId="{B57FC52C-5335-4ECE-BEEF-272243A27D24}" type="presParOf" srcId="{0FDD825D-E241-4CCF-BB34-EE2F77D81759}" destId="{213EDD29-43B9-48D6-B28C-B962A03BFD4A}" srcOrd="0" destOrd="0" presId="urn:microsoft.com/office/officeart/2005/8/layout/lProcess2"/>
    <dgm:cxn modelId="{A9680B77-B311-45F5-8F4A-18F58669D937}" type="presParOf" srcId="{0FDD825D-E241-4CCF-BB34-EE2F77D81759}" destId="{7781BB8A-54BB-4254-A1D9-4AC9698B503D}" srcOrd="1" destOrd="0" presId="urn:microsoft.com/office/officeart/2005/8/layout/lProcess2"/>
    <dgm:cxn modelId="{51DA9CEC-4309-40C2-9527-B5B4AFD2F53C}" type="presParOf" srcId="{0FDD825D-E241-4CCF-BB34-EE2F77D81759}" destId="{E3450580-B3BD-43C8-AD85-B73DD4DB5566}" srcOrd="2" destOrd="0" presId="urn:microsoft.com/office/officeart/2005/8/layout/lProcess2"/>
    <dgm:cxn modelId="{61F0DD35-1CCB-4AE8-9B36-E4D266524950}" type="presParOf" srcId="{E3450580-B3BD-43C8-AD85-B73DD4DB5566}" destId="{0256FA6D-ACB9-415D-9C4D-3FA1A0DFBAB8}" srcOrd="0" destOrd="0" presId="urn:microsoft.com/office/officeart/2005/8/layout/lProcess2"/>
    <dgm:cxn modelId="{A737D2DF-1258-4698-8D76-AF4BB11C1114}" type="presParOf" srcId="{0256FA6D-ACB9-415D-9C4D-3FA1A0DFBAB8}" destId="{2D08CD5B-B44D-4667-A872-8E24AC432662}" srcOrd="0" destOrd="0" presId="urn:microsoft.com/office/officeart/2005/8/layout/lProcess2"/>
    <dgm:cxn modelId="{8BCB0574-CEDC-474D-9B09-BF2ED929B544}" type="presParOf" srcId="{0256FA6D-ACB9-415D-9C4D-3FA1A0DFBAB8}" destId="{63B1046A-63CD-47D4-8BB5-381A43AD603C}" srcOrd="1" destOrd="0" presId="urn:microsoft.com/office/officeart/2005/8/layout/lProcess2"/>
    <dgm:cxn modelId="{CBBF30BD-14DB-4DB5-BB10-E287ECD3F7F5}" type="presParOf" srcId="{0256FA6D-ACB9-415D-9C4D-3FA1A0DFBAB8}" destId="{B50E8612-9D0A-4B71-918D-37A4A84A1261}" srcOrd="2" destOrd="0" presId="urn:microsoft.com/office/officeart/2005/8/layout/lProcess2"/>
    <dgm:cxn modelId="{88B87710-7264-4A6F-AF9D-3551973E219F}" type="presParOf" srcId="{A04EB6FB-A533-4964-938E-CD96E7598055}" destId="{4C2E598C-D0B1-4C99-B132-20BFC34D58C2}" srcOrd="3" destOrd="0" presId="urn:microsoft.com/office/officeart/2005/8/layout/lProcess2"/>
    <dgm:cxn modelId="{25E14DAC-40E3-4CC4-8EAB-2B3A57A56777}" type="presParOf" srcId="{A04EB6FB-A533-4964-938E-CD96E7598055}" destId="{5ED8C1C7-F9BA-47DE-A3ED-353FFD00D027}" srcOrd="4" destOrd="0" presId="urn:microsoft.com/office/officeart/2005/8/layout/lProcess2"/>
    <dgm:cxn modelId="{752804CC-CE58-4050-BFD3-6F3A97DC3CD1}" type="presParOf" srcId="{5ED8C1C7-F9BA-47DE-A3ED-353FFD00D027}" destId="{DB866B42-6DAE-4B08-B12E-BB4C2844DBBC}" srcOrd="0" destOrd="0" presId="urn:microsoft.com/office/officeart/2005/8/layout/lProcess2"/>
    <dgm:cxn modelId="{7A574CE9-3795-4B88-A959-3AC46B42F314}" type="presParOf" srcId="{5ED8C1C7-F9BA-47DE-A3ED-353FFD00D027}" destId="{BE109CB0-827B-4677-A581-09FA56520585}" srcOrd="1" destOrd="0" presId="urn:microsoft.com/office/officeart/2005/8/layout/lProcess2"/>
    <dgm:cxn modelId="{FD46261E-1542-473D-9D1D-CC75FBCEF3AF}" type="presParOf" srcId="{5ED8C1C7-F9BA-47DE-A3ED-353FFD00D027}" destId="{F4597D19-EF58-4106-AF2E-F2C2D37EA8C6}" srcOrd="2" destOrd="0" presId="urn:microsoft.com/office/officeart/2005/8/layout/lProcess2"/>
    <dgm:cxn modelId="{207781CC-7D36-422E-9716-4B9EEB69402F}" type="presParOf" srcId="{F4597D19-EF58-4106-AF2E-F2C2D37EA8C6}" destId="{69ADCD59-519F-4E6C-BDC9-137F5750FE43}" srcOrd="0" destOrd="0" presId="urn:microsoft.com/office/officeart/2005/8/layout/lProcess2"/>
    <dgm:cxn modelId="{F12282C3-B681-4F43-8F42-051D073AF848}" type="presParOf" srcId="{69ADCD59-519F-4E6C-BDC9-137F5750FE43}" destId="{7DDBA6DE-4369-4EC2-AD2B-0CC2157BFF65}" srcOrd="0" destOrd="0" presId="urn:microsoft.com/office/officeart/2005/8/layout/lProcess2"/>
    <dgm:cxn modelId="{FF4E47DA-EA6C-42B3-9716-D329E0B2497C}" type="presParOf" srcId="{69ADCD59-519F-4E6C-BDC9-137F5750FE43}" destId="{8C2935DC-8947-4F29-813C-E754A184F4A4}" srcOrd="1" destOrd="0" presId="urn:microsoft.com/office/officeart/2005/8/layout/lProcess2"/>
    <dgm:cxn modelId="{BE62699F-13A8-4A6D-B850-1E6CEBC2181A}" type="presParOf" srcId="{69ADCD59-519F-4E6C-BDC9-137F5750FE43}" destId="{58597FC5-23D3-434F-8940-0C73A37F4064}" srcOrd="2" destOrd="0" presId="urn:microsoft.com/office/officeart/2005/8/layout/lProcess2"/>
    <dgm:cxn modelId="{DC963A51-01F1-4E78-9D9C-F16948A6D86D}" type="presParOf" srcId="{69ADCD59-519F-4E6C-BDC9-137F5750FE43}" destId="{D493B124-5D66-4C94-BEC9-610931F7D574}" srcOrd="3" destOrd="0" presId="urn:microsoft.com/office/officeart/2005/8/layout/lProcess2"/>
    <dgm:cxn modelId="{68C754E2-0093-49A7-9C0A-23FF26B0F291}" type="presParOf" srcId="{69ADCD59-519F-4E6C-BDC9-137F5750FE43}" destId="{12D9886A-5AA9-4BD9-8260-82077F2B5A38}" srcOrd="4" destOrd="0" presId="urn:microsoft.com/office/officeart/2005/8/layout/lProcess2"/>
    <dgm:cxn modelId="{305F78CA-5075-4B9C-9DC3-C68585593DDE}" type="presParOf" srcId="{A04EB6FB-A533-4964-938E-CD96E7598055}" destId="{1DE40131-7FA0-4EAC-B51B-513597229177}" srcOrd="5" destOrd="0" presId="urn:microsoft.com/office/officeart/2005/8/layout/lProcess2"/>
    <dgm:cxn modelId="{B9ED8B33-076A-4DD8-80D6-860D9812EFF3}" type="presParOf" srcId="{A04EB6FB-A533-4964-938E-CD96E7598055}" destId="{DBC4940D-5F62-4365-93E4-C4D3A53BA48A}" srcOrd="6" destOrd="0" presId="urn:microsoft.com/office/officeart/2005/8/layout/lProcess2"/>
    <dgm:cxn modelId="{B58A1FA4-7CA7-4176-9E0D-9F9DAFA656FB}" type="presParOf" srcId="{DBC4940D-5F62-4365-93E4-C4D3A53BA48A}" destId="{ECA0C40D-84EA-43CA-BA90-69E38561C063}" srcOrd="0" destOrd="0" presId="urn:microsoft.com/office/officeart/2005/8/layout/lProcess2"/>
    <dgm:cxn modelId="{0F4B4EDD-1645-4F0A-9CB9-46219C35AD1F}" type="presParOf" srcId="{DBC4940D-5F62-4365-93E4-C4D3A53BA48A}" destId="{2D3E8FEC-938C-4721-B98B-F5357B29AC21}" srcOrd="1" destOrd="0" presId="urn:microsoft.com/office/officeart/2005/8/layout/lProcess2"/>
    <dgm:cxn modelId="{0AE66D96-BB69-46B2-A8B6-68EFFA3EDCFA}" type="presParOf" srcId="{DBC4940D-5F62-4365-93E4-C4D3A53BA48A}" destId="{9696A6B2-A0EB-4688-88A6-B1E63BEB4B2E}" srcOrd="2" destOrd="0" presId="urn:microsoft.com/office/officeart/2005/8/layout/lProcess2"/>
    <dgm:cxn modelId="{92A172C2-4E61-4870-9166-A217AB4B61E2}" type="presParOf" srcId="{9696A6B2-A0EB-4688-88A6-B1E63BEB4B2E}" destId="{2023B436-0A79-4DD2-92BA-92AC66306361}" srcOrd="0" destOrd="0" presId="urn:microsoft.com/office/officeart/2005/8/layout/lProcess2"/>
    <dgm:cxn modelId="{FA6E2782-DC21-43C0-B6DB-09ED366C1C64}" type="presParOf" srcId="{2023B436-0A79-4DD2-92BA-92AC66306361}" destId="{2552A62E-0070-496A-A39E-1E87BA0EF79C}" srcOrd="0" destOrd="0" presId="urn:microsoft.com/office/officeart/2005/8/layout/lProcess2"/>
    <dgm:cxn modelId="{AAEEA37A-0D59-463F-BF35-F78BD20CB339}" type="presParOf" srcId="{2023B436-0A79-4DD2-92BA-92AC66306361}" destId="{055707BE-07FE-438B-A5B6-0F440BF65E22}" srcOrd="1" destOrd="0" presId="urn:microsoft.com/office/officeart/2005/8/layout/lProcess2"/>
    <dgm:cxn modelId="{DCC9F6BA-2F28-4144-A756-4F75BDAB7BBA}" type="presParOf" srcId="{2023B436-0A79-4DD2-92BA-92AC66306361}" destId="{3CBB52C5-5198-4F31-B3D5-7350B0AB3CC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6EC7E2-26FF-49ED-89D9-39262CE8A1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1A8FA78-21D9-4EED-AC07-7017A66D40F2}">
      <dgm:prSet phldrT="[Text]"/>
      <dgm:spPr>
        <a:solidFill>
          <a:schemeClr val="accent2"/>
        </a:solidFill>
      </dgm:spPr>
      <dgm:t>
        <a:bodyPr/>
        <a:lstStyle/>
        <a:p>
          <a:r>
            <a:rPr lang="en-US" dirty="0"/>
            <a:t>Each data source provides insight</a:t>
          </a:r>
        </a:p>
      </dgm:t>
    </dgm:pt>
    <dgm:pt modelId="{2A4E1306-9872-40A8-88AE-AD522CFFAE38}" type="parTrans" cxnId="{72ABE5BE-FD0B-4BC5-B029-0639EC08B855}">
      <dgm:prSet/>
      <dgm:spPr/>
      <dgm:t>
        <a:bodyPr/>
        <a:lstStyle/>
        <a:p>
          <a:endParaRPr lang="en-US"/>
        </a:p>
      </dgm:t>
    </dgm:pt>
    <dgm:pt modelId="{46A2DE96-F75E-4AB7-B10F-67E9FE090E36}" type="sibTrans" cxnId="{72ABE5BE-FD0B-4BC5-B029-0639EC08B855}">
      <dgm:prSet/>
      <dgm:spPr/>
      <dgm:t>
        <a:bodyPr/>
        <a:lstStyle/>
        <a:p>
          <a:endParaRPr lang="en-US"/>
        </a:p>
      </dgm:t>
    </dgm:pt>
    <dgm:pt modelId="{0AD26D40-EED0-44DE-9666-6D0226CB1FDA}">
      <dgm:prSet phldrT="[Text]"/>
      <dgm:spPr>
        <a:solidFill>
          <a:schemeClr val="accent3"/>
        </a:solidFill>
      </dgm:spPr>
      <dgm:t>
        <a:bodyPr/>
        <a:lstStyle/>
        <a:p>
          <a:r>
            <a:rPr lang="en-US" dirty="0"/>
            <a:t>Neither data source provides the full picture</a:t>
          </a:r>
        </a:p>
      </dgm:t>
    </dgm:pt>
    <dgm:pt modelId="{768158A9-8B6C-4ADC-A5B7-A1873176BBCD}" type="parTrans" cxnId="{A3F2459A-B6AE-45A7-8E7F-202BB8667CB8}">
      <dgm:prSet/>
      <dgm:spPr/>
      <dgm:t>
        <a:bodyPr/>
        <a:lstStyle/>
        <a:p>
          <a:endParaRPr lang="en-US"/>
        </a:p>
      </dgm:t>
    </dgm:pt>
    <dgm:pt modelId="{EDB8B9B5-D9ED-46F3-B866-16497D1D10B9}" type="sibTrans" cxnId="{A3F2459A-B6AE-45A7-8E7F-202BB8667CB8}">
      <dgm:prSet/>
      <dgm:spPr/>
      <dgm:t>
        <a:bodyPr/>
        <a:lstStyle/>
        <a:p>
          <a:endParaRPr lang="en-US"/>
        </a:p>
      </dgm:t>
    </dgm:pt>
    <dgm:pt modelId="{C3718069-F0F5-4452-9501-6C589843CA1B}">
      <dgm:prSet phldrT="[Text]"/>
      <dgm:spPr>
        <a:solidFill>
          <a:schemeClr val="accent5"/>
        </a:solidFill>
      </dgm:spPr>
      <dgm:t>
        <a:bodyPr/>
        <a:lstStyle/>
        <a:p>
          <a:r>
            <a:rPr lang="en-US" dirty="0"/>
            <a:t>HMIS coverage and use is </a:t>
          </a:r>
          <a:r>
            <a:rPr lang="en-US" b="1" dirty="0"/>
            <a:t>essential</a:t>
          </a:r>
          <a:r>
            <a:rPr lang="en-US" dirty="0"/>
            <a:t>!</a:t>
          </a:r>
        </a:p>
      </dgm:t>
    </dgm:pt>
    <dgm:pt modelId="{1447EC52-C34B-4D5B-9774-8226570BFC37}" type="parTrans" cxnId="{F55206C0-9253-4E17-8DAB-3BF9132D1C2A}">
      <dgm:prSet/>
      <dgm:spPr/>
      <dgm:t>
        <a:bodyPr/>
        <a:lstStyle/>
        <a:p>
          <a:endParaRPr lang="en-US"/>
        </a:p>
      </dgm:t>
    </dgm:pt>
    <dgm:pt modelId="{121FDAB7-B40D-42AF-BF62-CB0CA60A62EF}" type="sibTrans" cxnId="{F55206C0-9253-4E17-8DAB-3BF9132D1C2A}">
      <dgm:prSet/>
      <dgm:spPr/>
      <dgm:t>
        <a:bodyPr/>
        <a:lstStyle/>
        <a:p>
          <a:endParaRPr lang="en-US"/>
        </a:p>
      </dgm:t>
    </dgm:pt>
    <dgm:pt modelId="{05A0BC43-FE9E-45D5-9A14-9334E0788360}">
      <dgm:prSet/>
      <dgm:spPr>
        <a:solidFill>
          <a:schemeClr val="tx2"/>
        </a:solidFill>
      </dgm:spPr>
      <dgm:t>
        <a:bodyPr/>
        <a:lstStyle/>
        <a:p>
          <a:r>
            <a:rPr lang="en-US" dirty="0"/>
            <a:t>Taken together, we can see a fuller picture</a:t>
          </a:r>
        </a:p>
      </dgm:t>
    </dgm:pt>
    <dgm:pt modelId="{4513E47B-1070-485E-84D1-4383192A4F28}" type="parTrans" cxnId="{9EEA91C4-4924-45A3-91AA-07F97A4FA2A5}">
      <dgm:prSet/>
      <dgm:spPr/>
      <dgm:t>
        <a:bodyPr/>
        <a:lstStyle/>
        <a:p>
          <a:endParaRPr lang="en-US"/>
        </a:p>
      </dgm:t>
    </dgm:pt>
    <dgm:pt modelId="{0D4340D1-5062-4FC0-981E-C2A0F5E9F33D}" type="sibTrans" cxnId="{9EEA91C4-4924-45A3-91AA-07F97A4FA2A5}">
      <dgm:prSet/>
      <dgm:spPr/>
      <dgm:t>
        <a:bodyPr/>
        <a:lstStyle/>
        <a:p>
          <a:endParaRPr lang="en-US"/>
        </a:p>
      </dgm:t>
    </dgm:pt>
    <dgm:pt modelId="{4D5DD300-AD0D-4D96-A11C-4979BF64D04F}">
      <dgm:prSet phldrT="[Text]"/>
      <dgm:spPr>
        <a:solidFill>
          <a:schemeClr val="accent4"/>
        </a:solidFill>
      </dgm:spPr>
      <dgm:t>
        <a:bodyPr/>
        <a:lstStyle/>
        <a:p>
          <a:r>
            <a:rPr lang="en-US" dirty="0"/>
            <a:t>Quality data is quality care</a:t>
          </a:r>
        </a:p>
      </dgm:t>
    </dgm:pt>
    <dgm:pt modelId="{E345DB18-BB97-451D-9E9D-2FF9C5819F80}" type="parTrans" cxnId="{0F520536-2ED8-4925-B49F-F90AA3004983}">
      <dgm:prSet/>
      <dgm:spPr/>
      <dgm:t>
        <a:bodyPr/>
        <a:lstStyle/>
        <a:p>
          <a:endParaRPr lang="en-US"/>
        </a:p>
      </dgm:t>
    </dgm:pt>
    <dgm:pt modelId="{93CD2FBB-90F5-4A94-9BA5-6964CC43A0EF}" type="sibTrans" cxnId="{0F520536-2ED8-4925-B49F-F90AA3004983}">
      <dgm:prSet/>
      <dgm:spPr/>
      <dgm:t>
        <a:bodyPr/>
        <a:lstStyle/>
        <a:p>
          <a:endParaRPr lang="en-US"/>
        </a:p>
      </dgm:t>
    </dgm:pt>
    <dgm:pt modelId="{7BA8DB1C-FC58-4359-AB44-FC3F92196F6A}" type="pres">
      <dgm:prSet presAssocID="{FB6EC7E2-26FF-49ED-89D9-39262CE8A169}" presName="diagram" presStyleCnt="0">
        <dgm:presLayoutVars>
          <dgm:dir/>
          <dgm:resizeHandles val="exact"/>
        </dgm:presLayoutVars>
      </dgm:prSet>
      <dgm:spPr/>
    </dgm:pt>
    <dgm:pt modelId="{A5F447EC-504D-4F2B-8AFA-DC084DEB0ED3}" type="pres">
      <dgm:prSet presAssocID="{A1A8FA78-21D9-4EED-AC07-7017A66D40F2}" presName="node" presStyleLbl="node1" presStyleIdx="0" presStyleCnt="5">
        <dgm:presLayoutVars>
          <dgm:bulletEnabled val="1"/>
        </dgm:presLayoutVars>
      </dgm:prSet>
      <dgm:spPr/>
    </dgm:pt>
    <dgm:pt modelId="{E9387590-1AE1-443A-974A-4483C17710E2}" type="pres">
      <dgm:prSet presAssocID="{46A2DE96-F75E-4AB7-B10F-67E9FE090E36}" presName="sibTrans" presStyleCnt="0"/>
      <dgm:spPr/>
    </dgm:pt>
    <dgm:pt modelId="{9644F1A8-0A4A-4B61-8730-35A002E59041}" type="pres">
      <dgm:prSet presAssocID="{0AD26D40-EED0-44DE-9666-6D0226CB1FDA}" presName="node" presStyleLbl="node1" presStyleIdx="1" presStyleCnt="5">
        <dgm:presLayoutVars>
          <dgm:bulletEnabled val="1"/>
        </dgm:presLayoutVars>
      </dgm:prSet>
      <dgm:spPr/>
    </dgm:pt>
    <dgm:pt modelId="{3368A010-F659-472D-8564-0CB39DA1988E}" type="pres">
      <dgm:prSet presAssocID="{EDB8B9B5-D9ED-46F3-B866-16497D1D10B9}" presName="sibTrans" presStyleCnt="0"/>
      <dgm:spPr/>
    </dgm:pt>
    <dgm:pt modelId="{6544CE72-5CE8-4328-9172-6BE12D3C5284}" type="pres">
      <dgm:prSet presAssocID="{C3718069-F0F5-4452-9501-6C589843CA1B}" presName="node" presStyleLbl="node1" presStyleIdx="2" presStyleCnt="5">
        <dgm:presLayoutVars>
          <dgm:bulletEnabled val="1"/>
        </dgm:presLayoutVars>
      </dgm:prSet>
      <dgm:spPr/>
    </dgm:pt>
    <dgm:pt modelId="{5FBB5315-9A20-4C6F-92D1-F068F024626A}" type="pres">
      <dgm:prSet presAssocID="{121FDAB7-B40D-42AF-BF62-CB0CA60A62EF}" presName="sibTrans" presStyleCnt="0"/>
      <dgm:spPr/>
    </dgm:pt>
    <dgm:pt modelId="{D2313812-A54D-4E75-954C-BFF6C389DBC3}" type="pres">
      <dgm:prSet presAssocID="{4D5DD300-AD0D-4D96-A11C-4979BF64D04F}" presName="node" presStyleLbl="node1" presStyleIdx="3" presStyleCnt="5">
        <dgm:presLayoutVars>
          <dgm:bulletEnabled val="1"/>
        </dgm:presLayoutVars>
      </dgm:prSet>
      <dgm:spPr/>
    </dgm:pt>
    <dgm:pt modelId="{234AD1BD-AC12-4DA2-AC74-12013C1DF537}" type="pres">
      <dgm:prSet presAssocID="{93CD2FBB-90F5-4A94-9BA5-6964CC43A0EF}" presName="sibTrans" presStyleCnt="0"/>
      <dgm:spPr/>
    </dgm:pt>
    <dgm:pt modelId="{2F8EA7C1-D5BD-4EB1-9EDC-BEF7DCA33FF1}" type="pres">
      <dgm:prSet presAssocID="{05A0BC43-FE9E-45D5-9A14-9334E0788360}" presName="node" presStyleLbl="node1" presStyleIdx="4" presStyleCnt="5">
        <dgm:presLayoutVars>
          <dgm:bulletEnabled val="1"/>
        </dgm:presLayoutVars>
      </dgm:prSet>
      <dgm:spPr/>
    </dgm:pt>
  </dgm:ptLst>
  <dgm:cxnLst>
    <dgm:cxn modelId="{84407F2A-61CE-4455-971E-2BC48259EFAF}" type="presOf" srcId="{C3718069-F0F5-4452-9501-6C589843CA1B}" destId="{6544CE72-5CE8-4328-9172-6BE12D3C5284}" srcOrd="0" destOrd="0" presId="urn:microsoft.com/office/officeart/2005/8/layout/default"/>
    <dgm:cxn modelId="{DD3BD32F-36B9-4918-8D90-D8745C09F7F7}" type="presOf" srcId="{05A0BC43-FE9E-45D5-9A14-9334E0788360}" destId="{2F8EA7C1-D5BD-4EB1-9EDC-BEF7DCA33FF1}" srcOrd="0" destOrd="0" presId="urn:microsoft.com/office/officeart/2005/8/layout/default"/>
    <dgm:cxn modelId="{0F520536-2ED8-4925-B49F-F90AA3004983}" srcId="{FB6EC7E2-26FF-49ED-89D9-39262CE8A169}" destId="{4D5DD300-AD0D-4D96-A11C-4979BF64D04F}" srcOrd="3" destOrd="0" parTransId="{E345DB18-BB97-451D-9E9D-2FF9C5819F80}" sibTransId="{93CD2FBB-90F5-4A94-9BA5-6964CC43A0EF}"/>
    <dgm:cxn modelId="{9E1CA974-1A1F-48D3-9CDA-079BD8665C2D}" type="presOf" srcId="{0AD26D40-EED0-44DE-9666-6D0226CB1FDA}" destId="{9644F1A8-0A4A-4B61-8730-35A002E59041}" srcOrd="0" destOrd="0" presId="urn:microsoft.com/office/officeart/2005/8/layout/default"/>
    <dgm:cxn modelId="{F65CD27D-7AB2-43E1-B63F-8454FBBB81F0}" type="presOf" srcId="{4D5DD300-AD0D-4D96-A11C-4979BF64D04F}" destId="{D2313812-A54D-4E75-954C-BFF6C389DBC3}" srcOrd="0" destOrd="0" presId="urn:microsoft.com/office/officeart/2005/8/layout/default"/>
    <dgm:cxn modelId="{A3F2459A-B6AE-45A7-8E7F-202BB8667CB8}" srcId="{FB6EC7E2-26FF-49ED-89D9-39262CE8A169}" destId="{0AD26D40-EED0-44DE-9666-6D0226CB1FDA}" srcOrd="1" destOrd="0" parTransId="{768158A9-8B6C-4ADC-A5B7-A1873176BBCD}" sibTransId="{EDB8B9B5-D9ED-46F3-B866-16497D1D10B9}"/>
    <dgm:cxn modelId="{72ABE5BE-FD0B-4BC5-B029-0639EC08B855}" srcId="{FB6EC7E2-26FF-49ED-89D9-39262CE8A169}" destId="{A1A8FA78-21D9-4EED-AC07-7017A66D40F2}" srcOrd="0" destOrd="0" parTransId="{2A4E1306-9872-40A8-88AE-AD522CFFAE38}" sibTransId="{46A2DE96-F75E-4AB7-B10F-67E9FE090E36}"/>
    <dgm:cxn modelId="{F55206C0-9253-4E17-8DAB-3BF9132D1C2A}" srcId="{FB6EC7E2-26FF-49ED-89D9-39262CE8A169}" destId="{C3718069-F0F5-4452-9501-6C589843CA1B}" srcOrd="2" destOrd="0" parTransId="{1447EC52-C34B-4D5B-9774-8226570BFC37}" sibTransId="{121FDAB7-B40D-42AF-BF62-CB0CA60A62EF}"/>
    <dgm:cxn modelId="{9EEA91C4-4924-45A3-91AA-07F97A4FA2A5}" srcId="{FB6EC7E2-26FF-49ED-89D9-39262CE8A169}" destId="{05A0BC43-FE9E-45D5-9A14-9334E0788360}" srcOrd="4" destOrd="0" parTransId="{4513E47B-1070-485E-84D1-4383192A4F28}" sibTransId="{0D4340D1-5062-4FC0-981E-C2A0F5E9F33D}"/>
    <dgm:cxn modelId="{BD1012E7-292B-4B65-8809-CF80DC068CDD}" type="presOf" srcId="{A1A8FA78-21D9-4EED-AC07-7017A66D40F2}" destId="{A5F447EC-504D-4F2B-8AFA-DC084DEB0ED3}" srcOrd="0" destOrd="0" presId="urn:microsoft.com/office/officeart/2005/8/layout/default"/>
    <dgm:cxn modelId="{FACC4BE9-7845-485E-B3D8-65235313A051}" type="presOf" srcId="{FB6EC7E2-26FF-49ED-89D9-39262CE8A169}" destId="{7BA8DB1C-FC58-4359-AB44-FC3F92196F6A}" srcOrd="0" destOrd="0" presId="urn:microsoft.com/office/officeart/2005/8/layout/default"/>
    <dgm:cxn modelId="{AF386774-E301-411B-9481-2F14B27194FE}" type="presParOf" srcId="{7BA8DB1C-FC58-4359-AB44-FC3F92196F6A}" destId="{A5F447EC-504D-4F2B-8AFA-DC084DEB0ED3}" srcOrd="0" destOrd="0" presId="urn:microsoft.com/office/officeart/2005/8/layout/default"/>
    <dgm:cxn modelId="{5F584DD1-E854-4837-BDBC-1F309DE24FB9}" type="presParOf" srcId="{7BA8DB1C-FC58-4359-AB44-FC3F92196F6A}" destId="{E9387590-1AE1-443A-974A-4483C17710E2}" srcOrd="1" destOrd="0" presId="urn:microsoft.com/office/officeart/2005/8/layout/default"/>
    <dgm:cxn modelId="{BE3329BE-99E4-4EAC-A493-2D356A1A87CD}" type="presParOf" srcId="{7BA8DB1C-FC58-4359-AB44-FC3F92196F6A}" destId="{9644F1A8-0A4A-4B61-8730-35A002E59041}" srcOrd="2" destOrd="0" presId="urn:microsoft.com/office/officeart/2005/8/layout/default"/>
    <dgm:cxn modelId="{6834EEA1-38F5-450B-B2BF-0A069D7F3F6F}" type="presParOf" srcId="{7BA8DB1C-FC58-4359-AB44-FC3F92196F6A}" destId="{3368A010-F659-472D-8564-0CB39DA1988E}" srcOrd="3" destOrd="0" presId="urn:microsoft.com/office/officeart/2005/8/layout/default"/>
    <dgm:cxn modelId="{0DE6D3B3-4E4F-4BAF-BA76-1D7111D35676}" type="presParOf" srcId="{7BA8DB1C-FC58-4359-AB44-FC3F92196F6A}" destId="{6544CE72-5CE8-4328-9172-6BE12D3C5284}" srcOrd="4" destOrd="0" presId="urn:microsoft.com/office/officeart/2005/8/layout/default"/>
    <dgm:cxn modelId="{8C92C63D-5B3D-4A1D-913A-8C54204C2E3A}" type="presParOf" srcId="{7BA8DB1C-FC58-4359-AB44-FC3F92196F6A}" destId="{5FBB5315-9A20-4C6F-92D1-F068F024626A}" srcOrd="5" destOrd="0" presId="urn:microsoft.com/office/officeart/2005/8/layout/default"/>
    <dgm:cxn modelId="{6F0A6F09-C2D7-4FE1-8529-62C9C6291465}" type="presParOf" srcId="{7BA8DB1C-FC58-4359-AB44-FC3F92196F6A}" destId="{D2313812-A54D-4E75-954C-BFF6C389DBC3}" srcOrd="6" destOrd="0" presId="urn:microsoft.com/office/officeart/2005/8/layout/default"/>
    <dgm:cxn modelId="{AA46D8D8-FE92-4045-BDB0-9271DDCFA1A5}" type="presParOf" srcId="{7BA8DB1C-FC58-4359-AB44-FC3F92196F6A}" destId="{234AD1BD-AC12-4DA2-AC74-12013C1DF537}" srcOrd="7" destOrd="0" presId="urn:microsoft.com/office/officeart/2005/8/layout/default"/>
    <dgm:cxn modelId="{E2D95144-1AA4-433E-AABA-9EFD2ED460D4}" type="presParOf" srcId="{7BA8DB1C-FC58-4359-AB44-FC3F92196F6A}" destId="{2F8EA7C1-D5BD-4EB1-9EDC-BEF7DCA33F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DCEDC4-273D-41A5-9362-3002B8113FE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424B7A24-43F6-4C93-AAD5-689E2E6B95F8}">
      <dgm:prSet/>
      <dgm:spPr/>
      <dgm:t>
        <a:bodyPr/>
        <a:lstStyle/>
        <a:p>
          <a:r>
            <a:rPr lang="en-US" baseline="0" dirty="0"/>
            <a:t>Create an equitable Coordinated Entry process </a:t>
          </a:r>
          <a:endParaRPr lang="en-US" dirty="0"/>
        </a:p>
      </dgm:t>
    </dgm:pt>
    <dgm:pt modelId="{7B02A5B4-A09D-489D-950B-F65BEDF95F6E}" type="parTrans" cxnId="{A3CAACFF-88AC-48DC-9834-389C65B006DD}">
      <dgm:prSet/>
      <dgm:spPr/>
      <dgm:t>
        <a:bodyPr/>
        <a:lstStyle/>
        <a:p>
          <a:endParaRPr lang="en-US"/>
        </a:p>
      </dgm:t>
    </dgm:pt>
    <dgm:pt modelId="{8F2B2D3A-7154-4843-8F60-D8BFCA95E253}" type="sibTrans" cxnId="{A3CAACFF-88AC-48DC-9834-389C65B006DD}">
      <dgm:prSet/>
      <dgm:spPr/>
      <dgm:t>
        <a:bodyPr/>
        <a:lstStyle/>
        <a:p>
          <a:endParaRPr lang="en-US"/>
        </a:p>
      </dgm:t>
    </dgm:pt>
    <dgm:pt modelId="{3B6E4F16-0445-4334-ACA3-66BB430DA969}">
      <dgm:prSet/>
      <dgm:spPr/>
      <dgm:t>
        <a:bodyPr/>
        <a:lstStyle/>
        <a:p>
          <a:r>
            <a:rPr lang="en-US" baseline="0"/>
            <a:t>Implement a post-Covid housing command center (i.e. HomeNow) that coordinates core housing functions and teams </a:t>
          </a:r>
          <a:endParaRPr lang="en-US"/>
        </a:p>
      </dgm:t>
    </dgm:pt>
    <dgm:pt modelId="{F7E4D14B-58E5-481C-82F7-DCDB70FF23D0}" type="parTrans" cxnId="{BA9F8EF5-FDCE-4C17-BE55-CED7084CF614}">
      <dgm:prSet/>
      <dgm:spPr/>
      <dgm:t>
        <a:bodyPr/>
        <a:lstStyle/>
        <a:p>
          <a:endParaRPr lang="en-US"/>
        </a:p>
      </dgm:t>
    </dgm:pt>
    <dgm:pt modelId="{BEBF5024-A2C8-40FD-8628-3EA1A47C26FD}" type="sibTrans" cxnId="{BA9F8EF5-FDCE-4C17-BE55-CED7084CF614}">
      <dgm:prSet/>
      <dgm:spPr/>
      <dgm:t>
        <a:bodyPr/>
        <a:lstStyle/>
        <a:p>
          <a:endParaRPr lang="en-US"/>
        </a:p>
      </dgm:t>
    </dgm:pt>
    <dgm:pt modelId="{E96A278F-F7AA-42C1-B22A-003B8BDB0336}">
      <dgm:prSet/>
      <dgm:spPr>
        <a:solidFill>
          <a:schemeClr val="accent1"/>
        </a:solidFill>
      </dgm:spPr>
      <dgm:t>
        <a:bodyPr/>
        <a:lstStyle/>
        <a:p>
          <a:r>
            <a:rPr lang="en-US" baseline="0"/>
            <a:t>Strengthen supportive services, specifically housing case management. </a:t>
          </a:r>
          <a:endParaRPr lang="en-US"/>
        </a:p>
      </dgm:t>
    </dgm:pt>
    <dgm:pt modelId="{CAED7138-7E1C-4E2E-A94D-1E92329CA08F}" type="parTrans" cxnId="{C67B178B-1E7A-461E-ACD9-F616095D4A1F}">
      <dgm:prSet/>
      <dgm:spPr/>
      <dgm:t>
        <a:bodyPr/>
        <a:lstStyle/>
        <a:p>
          <a:endParaRPr lang="en-US"/>
        </a:p>
      </dgm:t>
    </dgm:pt>
    <dgm:pt modelId="{44B0AB9E-0E2E-4710-88DD-A1632B0E0C40}" type="sibTrans" cxnId="{C67B178B-1E7A-461E-ACD9-F616095D4A1F}">
      <dgm:prSet/>
      <dgm:spPr/>
      <dgm:t>
        <a:bodyPr/>
        <a:lstStyle/>
        <a:p>
          <a:endParaRPr lang="en-US"/>
        </a:p>
      </dgm:t>
    </dgm:pt>
    <dgm:pt modelId="{F378C2BC-D2C0-445A-97F9-78D512629B21}" type="pres">
      <dgm:prSet presAssocID="{D2DCEDC4-273D-41A5-9362-3002B8113FE8}" presName="CompostProcess" presStyleCnt="0">
        <dgm:presLayoutVars>
          <dgm:dir/>
          <dgm:resizeHandles val="exact"/>
        </dgm:presLayoutVars>
      </dgm:prSet>
      <dgm:spPr/>
    </dgm:pt>
    <dgm:pt modelId="{B3114B03-999F-4E40-9327-E720934877D2}" type="pres">
      <dgm:prSet presAssocID="{D2DCEDC4-273D-41A5-9362-3002B8113FE8}" presName="arrow" presStyleLbl="bgShp" presStyleIdx="0" presStyleCnt="1"/>
      <dgm:spPr/>
    </dgm:pt>
    <dgm:pt modelId="{06C5D7EE-A13A-43C3-B5F4-A77EB541AFA2}" type="pres">
      <dgm:prSet presAssocID="{D2DCEDC4-273D-41A5-9362-3002B8113FE8}" presName="linearProcess" presStyleCnt="0"/>
      <dgm:spPr/>
    </dgm:pt>
    <dgm:pt modelId="{0E77416B-4DC1-4145-8EC1-2CEA717C4323}" type="pres">
      <dgm:prSet presAssocID="{424B7A24-43F6-4C93-AAD5-689E2E6B95F8}" presName="textNode" presStyleLbl="node1" presStyleIdx="0" presStyleCnt="3">
        <dgm:presLayoutVars>
          <dgm:bulletEnabled val="1"/>
        </dgm:presLayoutVars>
      </dgm:prSet>
      <dgm:spPr/>
    </dgm:pt>
    <dgm:pt modelId="{BE99EA4F-F5FD-4E26-A623-B6422AEC1965}" type="pres">
      <dgm:prSet presAssocID="{8F2B2D3A-7154-4843-8F60-D8BFCA95E253}" presName="sibTrans" presStyleCnt="0"/>
      <dgm:spPr/>
    </dgm:pt>
    <dgm:pt modelId="{4B735484-D0C1-4F5D-893C-2C92C699AD1C}" type="pres">
      <dgm:prSet presAssocID="{3B6E4F16-0445-4334-ACA3-66BB430DA969}" presName="textNode" presStyleLbl="node1" presStyleIdx="1" presStyleCnt="3">
        <dgm:presLayoutVars>
          <dgm:bulletEnabled val="1"/>
        </dgm:presLayoutVars>
      </dgm:prSet>
      <dgm:spPr/>
    </dgm:pt>
    <dgm:pt modelId="{F8A41175-9607-46AA-AE37-CA3D4451F3FD}" type="pres">
      <dgm:prSet presAssocID="{BEBF5024-A2C8-40FD-8628-3EA1A47C26FD}" presName="sibTrans" presStyleCnt="0"/>
      <dgm:spPr/>
    </dgm:pt>
    <dgm:pt modelId="{69A6AEB8-9D9F-4DD5-BB4B-086AD14B45AC}" type="pres">
      <dgm:prSet presAssocID="{E96A278F-F7AA-42C1-B22A-003B8BDB0336}" presName="textNode" presStyleLbl="node1" presStyleIdx="2" presStyleCnt="3">
        <dgm:presLayoutVars>
          <dgm:bulletEnabled val="1"/>
        </dgm:presLayoutVars>
      </dgm:prSet>
      <dgm:spPr/>
    </dgm:pt>
  </dgm:ptLst>
  <dgm:cxnLst>
    <dgm:cxn modelId="{79332523-42C8-4F95-B62E-A5375BCF970D}" type="presOf" srcId="{3B6E4F16-0445-4334-ACA3-66BB430DA969}" destId="{4B735484-D0C1-4F5D-893C-2C92C699AD1C}" srcOrd="0" destOrd="0" presId="urn:microsoft.com/office/officeart/2005/8/layout/hProcess9"/>
    <dgm:cxn modelId="{C67B178B-1E7A-461E-ACD9-F616095D4A1F}" srcId="{D2DCEDC4-273D-41A5-9362-3002B8113FE8}" destId="{E96A278F-F7AA-42C1-B22A-003B8BDB0336}" srcOrd="2" destOrd="0" parTransId="{CAED7138-7E1C-4E2E-A94D-1E92329CA08F}" sibTransId="{44B0AB9E-0E2E-4710-88DD-A1632B0E0C40}"/>
    <dgm:cxn modelId="{5DD4C1A6-DD4A-4136-8E39-D085A0F444D7}" type="presOf" srcId="{D2DCEDC4-273D-41A5-9362-3002B8113FE8}" destId="{F378C2BC-D2C0-445A-97F9-78D512629B21}" srcOrd="0" destOrd="0" presId="urn:microsoft.com/office/officeart/2005/8/layout/hProcess9"/>
    <dgm:cxn modelId="{83F0AEF0-BAFC-454C-882B-9D47CFA01038}" type="presOf" srcId="{424B7A24-43F6-4C93-AAD5-689E2E6B95F8}" destId="{0E77416B-4DC1-4145-8EC1-2CEA717C4323}" srcOrd="0" destOrd="0" presId="urn:microsoft.com/office/officeart/2005/8/layout/hProcess9"/>
    <dgm:cxn modelId="{BA9F8EF5-FDCE-4C17-BE55-CED7084CF614}" srcId="{D2DCEDC4-273D-41A5-9362-3002B8113FE8}" destId="{3B6E4F16-0445-4334-ACA3-66BB430DA969}" srcOrd="1" destOrd="0" parTransId="{F7E4D14B-58E5-481C-82F7-DCDB70FF23D0}" sibTransId="{BEBF5024-A2C8-40FD-8628-3EA1A47C26FD}"/>
    <dgm:cxn modelId="{5935C0F9-8B44-4EDF-8D27-C3C5CF7226E3}" type="presOf" srcId="{E96A278F-F7AA-42C1-B22A-003B8BDB0336}" destId="{69A6AEB8-9D9F-4DD5-BB4B-086AD14B45AC}" srcOrd="0" destOrd="0" presId="urn:microsoft.com/office/officeart/2005/8/layout/hProcess9"/>
    <dgm:cxn modelId="{A3CAACFF-88AC-48DC-9834-389C65B006DD}" srcId="{D2DCEDC4-273D-41A5-9362-3002B8113FE8}" destId="{424B7A24-43F6-4C93-AAD5-689E2E6B95F8}" srcOrd="0" destOrd="0" parTransId="{7B02A5B4-A09D-489D-950B-F65BEDF95F6E}" sibTransId="{8F2B2D3A-7154-4843-8F60-D8BFCA95E253}"/>
    <dgm:cxn modelId="{019D2FF5-E4C3-43A3-8288-3203E4436678}" type="presParOf" srcId="{F378C2BC-D2C0-445A-97F9-78D512629B21}" destId="{B3114B03-999F-4E40-9327-E720934877D2}" srcOrd="0" destOrd="0" presId="urn:microsoft.com/office/officeart/2005/8/layout/hProcess9"/>
    <dgm:cxn modelId="{424CB5EE-6FAC-4456-A3CE-CC0D7C6B14C5}" type="presParOf" srcId="{F378C2BC-D2C0-445A-97F9-78D512629B21}" destId="{06C5D7EE-A13A-43C3-B5F4-A77EB541AFA2}" srcOrd="1" destOrd="0" presId="urn:microsoft.com/office/officeart/2005/8/layout/hProcess9"/>
    <dgm:cxn modelId="{AF68627B-3483-4C27-81E9-A3817FE1D41D}" type="presParOf" srcId="{06C5D7EE-A13A-43C3-B5F4-A77EB541AFA2}" destId="{0E77416B-4DC1-4145-8EC1-2CEA717C4323}" srcOrd="0" destOrd="0" presId="urn:microsoft.com/office/officeart/2005/8/layout/hProcess9"/>
    <dgm:cxn modelId="{B708CFBF-AF27-4ED9-BF1C-3087A7515704}" type="presParOf" srcId="{06C5D7EE-A13A-43C3-B5F4-A77EB541AFA2}" destId="{BE99EA4F-F5FD-4E26-A623-B6422AEC1965}" srcOrd="1" destOrd="0" presId="urn:microsoft.com/office/officeart/2005/8/layout/hProcess9"/>
    <dgm:cxn modelId="{D7A7907C-A89D-44F4-86B6-4152BBAD6987}" type="presParOf" srcId="{06C5D7EE-A13A-43C3-B5F4-A77EB541AFA2}" destId="{4B735484-D0C1-4F5D-893C-2C92C699AD1C}" srcOrd="2" destOrd="0" presId="urn:microsoft.com/office/officeart/2005/8/layout/hProcess9"/>
    <dgm:cxn modelId="{00750206-2CBE-462D-85D2-D6D0705CEC91}" type="presParOf" srcId="{06C5D7EE-A13A-43C3-B5F4-A77EB541AFA2}" destId="{F8A41175-9607-46AA-AE37-CA3D4451F3FD}" srcOrd="3" destOrd="0" presId="urn:microsoft.com/office/officeart/2005/8/layout/hProcess9"/>
    <dgm:cxn modelId="{44FCE3DF-72C5-49E5-A087-4B31CC6CF848}" type="presParOf" srcId="{06C5D7EE-A13A-43C3-B5F4-A77EB541AFA2}" destId="{69A6AEB8-9D9F-4DD5-BB4B-086AD14B45A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DCC6B3-1CCF-4445-A31C-EA6441CE2D7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34B02C-CC5B-4F2B-8407-3BFF90AEE80F}">
      <dgm:prSet phldrT="[Text]"/>
      <dgm:spPr>
        <a:solidFill>
          <a:schemeClr val="accent2"/>
        </a:solidFill>
      </dgm:spPr>
      <dgm:t>
        <a:bodyPr/>
        <a:lstStyle/>
        <a:p>
          <a:r>
            <a:rPr lang="en-US" dirty="0">
              <a:latin typeface="+mj-lt"/>
            </a:rPr>
            <a:t>We believe</a:t>
          </a:r>
        </a:p>
      </dgm:t>
    </dgm:pt>
    <dgm:pt modelId="{C9B9663C-A7B0-4F0E-BB9A-B8EACF3EBF82}" type="parTrans" cxnId="{2A7571D8-026C-4D1E-8AEC-1A6F4BC67FE3}">
      <dgm:prSet/>
      <dgm:spPr/>
      <dgm:t>
        <a:bodyPr/>
        <a:lstStyle/>
        <a:p>
          <a:endParaRPr lang="en-US"/>
        </a:p>
      </dgm:t>
    </dgm:pt>
    <dgm:pt modelId="{6588078F-E5F2-45AC-9626-166577250B5A}" type="sibTrans" cxnId="{2A7571D8-026C-4D1E-8AEC-1A6F4BC67FE3}">
      <dgm:prSet/>
      <dgm:spPr/>
      <dgm:t>
        <a:bodyPr/>
        <a:lstStyle/>
        <a:p>
          <a:endParaRPr lang="en-US"/>
        </a:p>
      </dgm:t>
    </dgm:pt>
    <dgm:pt modelId="{BB1ADF86-C3F9-4682-965B-95C88BCB8E26}">
      <dgm:prSet phldrT="[Text]"/>
      <dgm:spPr>
        <a:solidFill>
          <a:schemeClr val="accent6">
            <a:lumMod val="20000"/>
            <a:lumOff val="80000"/>
          </a:schemeClr>
        </a:solidFill>
      </dgm:spPr>
      <dgm:t>
        <a:bodyPr/>
        <a:lstStyle/>
        <a:p>
          <a:r>
            <a:rPr lang="en-US" dirty="0"/>
            <a:t>In acknowledging our role as a system in creating and continuing inequality</a:t>
          </a:r>
        </a:p>
      </dgm:t>
    </dgm:pt>
    <dgm:pt modelId="{F90894E8-40A8-49FD-AE0C-819A528D0D19}" type="parTrans" cxnId="{64D6693C-E038-434F-A1A9-D0B14D8C6F72}">
      <dgm:prSet/>
      <dgm:spPr/>
      <dgm:t>
        <a:bodyPr/>
        <a:lstStyle/>
        <a:p>
          <a:endParaRPr lang="en-US"/>
        </a:p>
      </dgm:t>
    </dgm:pt>
    <dgm:pt modelId="{D41B39F1-92BD-4488-AC19-175BD2EB08C7}" type="sibTrans" cxnId="{64D6693C-E038-434F-A1A9-D0B14D8C6F72}">
      <dgm:prSet/>
      <dgm:spPr/>
      <dgm:t>
        <a:bodyPr/>
        <a:lstStyle/>
        <a:p>
          <a:endParaRPr lang="en-US"/>
        </a:p>
      </dgm:t>
    </dgm:pt>
    <dgm:pt modelId="{911D7E70-9ED1-464B-B52A-F77242697F32}">
      <dgm:prSet phldrT="[Text]"/>
      <dgm:spPr/>
      <dgm:t>
        <a:bodyPr/>
        <a:lstStyle/>
        <a:p>
          <a:r>
            <a:rPr lang="en-US" dirty="0">
              <a:latin typeface="+mj-lt"/>
            </a:rPr>
            <a:t>We value</a:t>
          </a:r>
        </a:p>
      </dgm:t>
    </dgm:pt>
    <dgm:pt modelId="{2A6CA317-9A2C-48EF-B270-35C61F5D854A}" type="parTrans" cxnId="{9C0589A6-6B96-49C7-A2DB-1270E1F4E283}">
      <dgm:prSet/>
      <dgm:spPr/>
      <dgm:t>
        <a:bodyPr/>
        <a:lstStyle/>
        <a:p>
          <a:endParaRPr lang="en-US"/>
        </a:p>
      </dgm:t>
    </dgm:pt>
    <dgm:pt modelId="{56CD7069-0363-49F5-8976-6891E0AF4A7D}" type="sibTrans" cxnId="{9C0589A6-6B96-49C7-A2DB-1270E1F4E283}">
      <dgm:prSet/>
      <dgm:spPr/>
      <dgm:t>
        <a:bodyPr/>
        <a:lstStyle/>
        <a:p>
          <a:endParaRPr lang="en-US"/>
        </a:p>
      </dgm:t>
    </dgm:pt>
    <dgm:pt modelId="{2045BDC5-8F99-4FE7-9091-AA1F9BD25B5C}">
      <dgm:prSet phldrT="[Text]"/>
      <dgm:spPr>
        <a:solidFill>
          <a:schemeClr val="bg2"/>
        </a:solidFill>
      </dgm:spPr>
      <dgm:t>
        <a:bodyPr/>
        <a:lstStyle/>
        <a:p>
          <a:r>
            <a:rPr lang="en-US" dirty="0"/>
            <a:t>Elevating voices of those with lived experience of homelessness and those closest to the problem and solutions who are often furthest from power and resources.</a:t>
          </a:r>
        </a:p>
      </dgm:t>
    </dgm:pt>
    <dgm:pt modelId="{C63871B2-6AA4-40E4-8732-EB2B97C15603}" type="parTrans" cxnId="{EACA209F-3381-4669-AE61-546E3AA2D8FD}">
      <dgm:prSet/>
      <dgm:spPr/>
      <dgm:t>
        <a:bodyPr/>
        <a:lstStyle/>
        <a:p>
          <a:endParaRPr lang="en-US"/>
        </a:p>
      </dgm:t>
    </dgm:pt>
    <dgm:pt modelId="{40159CAA-32D6-4D1B-9866-C7C0DEE5D0EF}" type="sibTrans" cxnId="{EACA209F-3381-4669-AE61-546E3AA2D8FD}">
      <dgm:prSet/>
      <dgm:spPr/>
      <dgm:t>
        <a:bodyPr/>
        <a:lstStyle/>
        <a:p>
          <a:endParaRPr lang="en-US"/>
        </a:p>
      </dgm:t>
    </dgm:pt>
    <dgm:pt modelId="{F218EDAA-B873-4433-A1CB-8BBA14220B89}">
      <dgm:prSet phldrT="[Text]"/>
      <dgm:spPr>
        <a:solidFill>
          <a:schemeClr val="accent6">
            <a:lumMod val="20000"/>
            <a:lumOff val="80000"/>
          </a:schemeClr>
        </a:solidFill>
      </dgm:spPr>
      <dgm:t>
        <a:bodyPr/>
        <a:lstStyle/>
        <a:p>
          <a:r>
            <a:rPr lang="en-US" dirty="0"/>
            <a:t>Systems should be driven by equity, inclusion, and choice</a:t>
          </a:r>
        </a:p>
      </dgm:t>
    </dgm:pt>
    <dgm:pt modelId="{11AD546F-1277-4CA3-BC3F-62523D07E323}" type="parTrans" cxnId="{B02089F5-DC51-4115-A5E1-430EA58F361D}">
      <dgm:prSet/>
      <dgm:spPr/>
      <dgm:t>
        <a:bodyPr/>
        <a:lstStyle/>
        <a:p>
          <a:endParaRPr lang="en-US"/>
        </a:p>
      </dgm:t>
    </dgm:pt>
    <dgm:pt modelId="{444D8F40-A3A4-4DF4-84A1-4FEA5382461D}" type="sibTrans" cxnId="{B02089F5-DC51-4115-A5E1-430EA58F361D}">
      <dgm:prSet/>
      <dgm:spPr/>
      <dgm:t>
        <a:bodyPr/>
        <a:lstStyle/>
        <a:p>
          <a:endParaRPr lang="en-US"/>
        </a:p>
      </dgm:t>
    </dgm:pt>
    <dgm:pt modelId="{BBF38DCF-71D6-4E74-B2A1-44F3E241F819}">
      <dgm:prSet phldrT="[Text]"/>
      <dgm:spPr>
        <a:solidFill>
          <a:schemeClr val="accent6">
            <a:lumMod val="20000"/>
            <a:lumOff val="80000"/>
          </a:schemeClr>
        </a:solidFill>
      </dgm:spPr>
      <dgm:t>
        <a:bodyPr/>
        <a:lstStyle/>
        <a:p>
          <a:r>
            <a:rPr lang="en-US" dirty="0"/>
            <a:t>In leading with a racial and social equity lens</a:t>
          </a:r>
        </a:p>
      </dgm:t>
    </dgm:pt>
    <dgm:pt modelId="{36ED2BC7-7CC4-422C-8E1E-D89A52934400}" type="parTrans" cxnId="{649FDF62-5BB3-40DB-9EC7-FF6E87B3EDEF}">
      <dgm:prSet/>
      <dgm:spPr/>
      <dgm:t>
        <a:bodyPr/>
        <a:lstStyle/>
        <a:p>
          <a:endParaRPr lang="en-US"/>
        </a:p>
      </dgm:t>
    </dgm:pt>
    <dgm:pt modelId="{8AF28984-AD75-46D8-971B-A52E5BB0922F}" type="sibTrans" cxnId="{649FDF62-5BB3-40DB-9EC7-FF6E87B3EDEF}">
      <dgm:prSet/>
      <dgm:spPr/>
      <dgm:t>
        <a:bodyPr/>
        <a:lstStyle/>
        <a:p>
          <a:endParaRPr lang="en-US"/>
        </a:p>
      </dgm:t>
    </dgm:pt>
    <dgm:pt modelId="{76018202-B072-4207-A212-596962177086}">
      <dgm:prSet phldrT="[Text]"/>
      <dgm:spPr>
        <a:solidFill>
          <a:schemeClr val="bg2"/>
        </a:solidFill>
      </dgm:spPr>
      <dgm:t>
        <a:bodyPr/>
        <a:lstStyle/>
        <a:p>
          <a:endParaRPr lang="en-US" dirty="0"/>
        </a:p>
      </dgm:t>
    </dgm:pt>
    <dgm:pt modelId="{DC08989B-C407-4039-A645-91C1B9BD45FE}" type="parTrans" cxnId="{B2518BAE-6568-4D59-9020-5E720D13BD0C}">
      <dgm:prSet/>
      <dgm:spPr/>
      <dgm:t>
        <a:bodyPr/>
        <a:lstStyle/>
        <a:p>
          <a:endParaRPr lang="en-US"/>
        </a:p>
      </dgm:t>
    </dgm:pt>
    <dgm:pt modelId="{E4FE4901-7705-4452-8A8B-67857149ACB8}" type="sibTrans" cxnId="{B2518BAE-6568-4D59-9020-5E720D13BD0C}">
      <dgm:prSet/>
      <dgm:spPr/>
      <dgm:t>
        <a:bodyPr/>
        <a:lstStyle/>
        <a:p>
          <a:endParaRPr lang="en-US"/>
        </a:p>
      </dgm:t>
    </dgm:pt>
    <dgm:pt modelId="{752D93C6-CFC6-43A0-A677-C0048A338F42}">
      <dgm:prSet phldrT="[Text]"/>
      <dgm:spPr>
        <a:solidFill>
          <a:schemeClr val="bg2"/>
        </a:solidFill>
      </dgm:spPr>
      <dgm:t>
        <a:bodyPr/>
        <a:lstStyle/>
        <a:p>
          <a:r>
            <a:rPr lang="en-US" dirty="0"/>
            <a:t>Sharing power and decision-making with those most impacted</a:t>
          </a:r>
        </a:p>
      </dgm:t>
    </dgm:pt>
    <dgm:pt modelId="{C396541B-1F00-46A0-A8EE-C281FC44BBC4}" type="parTrans" cxnId="{6AED6712-0D2A-44E4-AD82-A78DAA6E006B}">
      <dgm:prSet/>
      <dgm:spPr/>
      <dgm:t>
        <a:bodyPr/>
        <a:lstStyle/>
        <a:p>
          <a:endParaRPr lang="en-US"/>
        </a:p>
      </dgm:t>
    </dgm:pt>
    <dgm:pt modelId="{728B2C9F-A4AB-4E37-B430-3B3DD7BD4806}" type="sibTrans" cxnId="{6AED6712-0D2A-44E4-AD82-A78DAA6E006B}">
      <dgm:prSet/>
      <dgm:spPr/>
      <dgm:t>
        <a:bodyPr/>
        <a:lstStyle/>
        <a:p>
          <a:endParaRPr lang="en-US"/>
        </a:p>
      </dgm:t>
    </dgm:pt>
    <dgm:pt modelId="{95762E5B-E9CA-4835-965F-FAD895851364}">
      <dgm:prSet phldrT="[Text]"/>
      <dgm:spPr>
        <a:solidFill>
          <a:schemeClr val="bg2"/>
        </a:solidFill>
      </dgm:spPr>
      <dgm:t>
        <a:bodyPr/>
        <a:lstStyle/>
        <a:p>
          <a:r>
            <a:rPr lang="en-US" dirty="0"/>
            <a:t>A whole person and healing centered approach</a:t>
          </a:r>
        </a:p>
      </dgm:t>
    </dgm:pt>
    <dgm:pt modelId="{00587A82-7574-422C-BFE6-66220777AC86}" type="parTrans" cxnId="{168A129B-A51A-4CF0-A25A-AC169A289D84}">
      <dgm:prSet/>
      <dgm:spPr/>
      <dgm:t>
        <a:bodyPr/>
        <a:lstStyle/>
        <a:p>
          <a:endParaRPr lang="en-US"/>
        </a:p>
      </dgm:t>
    </dgm:pt>
    <dgm:pt modelId="{18F4993D-2D1C-4926-AE1D-E6276678B2AB}" type="sibTrans" cxnId="{168A129B-A51A-4CF0-A25A-AC169A289D84}">
      <dgm:prSet/>
      <dgm:spPr/>
      <dgm:t>
        <a:bodyPr/>
        <a:lstStyle/>
        <a:p>
          <a:endParaRPr lang="en-US"/>
        </a:p>
      </dgm:t>
    </dgm:pt>
    <dgm:pt modelId="{4C1740F5-F194-4AAF-9A62-307672777ED2}">
      <dgm:prSet phldrT="[Text]"/>
      <dgm:spPr>
        <a:solidFill>
          <a:schemeClr val="bg2"/>
        </a:solidFill>
      </dgm:spPr>
      <dgm:t>
        <a:bodyPr/>
        <a:lstStyle/>
        <a:p>
          <a:endParaRPr lang="en-US" dirty="0"/>
        </a:p>
      </dgm:t>
    </dgm:pt>
    <dgm:pt modelId="{DCE24295-5B72-422F-9ED5-14D4AF1E382D}" type="parTrans" cxnId="{99ED2A06-C21A-4F88-A86A-190D398283D4}">
      <dgm:prSet/>
      <dgm:spPr/>
      <dgm:t>
        <a:bodyPr/>
        <a:lstStyle/>
        <a:p>
          <a:endParaRPr lang="en-US"/>
        </a:p>
      </dgm:t>
    </dgm:pt>
    <dgm:pt modelId="{405997DD-6661-4C53-B1D6-438FBC4748A7}" type="sibTrans" cxnId="{99ED2A06-C21A-4F88-A86A-190D398283D4}">
      <dgm:prSet/>
      <dgm:spPr/>
      <dgm:t>
        <a:bodyPr/>
        <a:lstStyle/>
        <a:p>
          <a:endParaRPr lang="en-US"/>
        </a:p>
      </dgm:t>
    </dgm:pt>
    <dgm:pt modelId="{DABB0C87-F8B9-4722-9C98-AFA71097CA73}">
      <dgm:prSet phldrT="[Text]"/>
      <dgm:spPr>
        <a:solidFill>
          <a:schemeClr val="bg2"/>
        </a:solidFill>
      </dgm:spPr>
      <dgm:t>
        <a:bodyPr/>
        <a:lstStyle/>
        <a:p>
          <a:r>
            <a:rPr lang="en-US" dirty="0"/>
            <a:t>Using data (story telling and numbers) to inform equity-based decision-making and results</a:t>
          </a:r>
        </a:p>
      </dgm:t>
    </dgm:pt>
    <dgm:pt modelId="{ED7C1F1A-304F-4E7D-9C1F-22D55EAFFD3C}" type="parTrans" cxnId="{BC770E57-6F56-4C00-B77E-2CB2ACCA24FA}">
      <dgm:prSet/>
      <dgm:spPr/>
      <dgm:t>
        <a:bodyPr/>
        <a:lstStyle/>
        <a:p>
          <a:endParaRPr lang="en-US"/>
        </a:p>
      </dgm:t>
    </dgm:pt>
    <dgm:pt modelId="{02591276-A847-4A86-980D-648D7B7BFAD7}" type="sibTrans" cxnId="{BC770E57-6F56-4C00-B77E-2CB2ACCA24FA}">
      <dgm:prSet/>
      <dgm:spPr/>
      <dgm:t>
        <a:bodyPr/>
        <a:lstStyle/>
        <a:p>
          <a:endParaRPr lang="en-US"/>
        </a:p>
      </dgm:t>
    </dgm:pt>
    <dgm:pt modelId="{4FA08687-662D-4D6C-B00C-A2E3310AB0CD}">
      <dgm:prSet phldrT="[Text]"/>
      <dgm:spPr>
        <a:solidFill>
          <a:schemeClr val="bg2"/>
        </a:solidFill>
      </dgm:spPr>
      <dgm:t>
        <a:bodyPr/>
        <a:lstStyle/>
        <a:p>
          <a:r>
            <a:rPr lang="en-US" dirty="0"/>
            <a:t>Intentionality, accountability, and continuous quality improvement </a:t>
          </a:r>
        </a:p>
      </dgm:t>
    </dgm:pt>
    <dgm:pt modelId="{73D84308-7C8E-433B-84DA-64EC479F5232}" type="parTrans" cxnId="{438231D6-70A7-4A07-9B12-41C4730BB634}">
      <dgm:prSet/>
      <dgm:spPr/>
      <dgm:t>
        <a:bodyPr/>
        <a:lstStyle/>
        <a:p>
          <a:endParaRPr lang="en-US"/>
        </a:p>
      </dgm:t>
    </dgm:pt>
    <dgm:pt modelId="{5EEB4A99-F2BE-4377-AEC2-5DF3A1152577}" type="sibTrans" cxnId="{438231D6-70A7-4A07-9B12-41C4730BB634}">
      <dgm:prSet/>
      <dgm:spPr/>
      <dgm:t>
        <a:bodyPr/>
        <a:lstStyle/>
        <a:p>
          <a:endParaRPr lang="en-US"/>
        </a:p>
      </dgm:t>
    </dgm:pt>
    <dgm:pt modelId="{F003816D-1184-48F0-9AE7-0D2D0EEF7417}" type="pres">
      <dgm:prSet presAssocID="{BADCC6B3-1CCF-4445-A31C-EA6441CE2D75}" presName="linear" presStyleCnt="0">
        <dgm:presLayoutVars>
          <dgm:dir/>
          <dgm:animLvl val="lvl"/>
          <dgm:resizeHandles val="exact"/>
        </dgm:presLayoutVars>
      </dgm:prSet>
      <dgm:spPr/>
    </dgm:pt>
    <dgm:pt modelId="{90D4EAEE-0BDA-4871-93A4-EB897607D414}" type="pres">
      <dgm:prSet presAssocID="{1F34B02C-CC5B-4F2B-8407-3BFF90AEE80F}" presName="parentLin" presStyleCnt="0"/>
      <dgm:spPr/>
    </dgm:pt>
    <dgm:pt modelId="{A2541C4A-6D22-43F9-8EB0-0E557C88CD65}" type="pres">
      <dgm:prSet presAssocID="{1F34B02C-CC5B-4F2B-8407-3BFF90AEE80F}" presName="parentLeftMargin" presStyleLbl="node1" presStyleIdx="0" presStyleCnt="2"/>
      <dgm:spPr/>
    </dgm:pt>
    <dgm:pt modelId="{69D0D485-B1BA-4ABA-B198-7856A242E26D}" type="pres">
      <dgm:prSet presAssocID="{1F34B02C-CC5B-4F2B-8407-3BFF90AEE80F}" presName="parentText" presStyleLbl="node1" presStyleIdx="0" presStyleCnt="2">
        <dgm:presLayoutVars>
          <dgm:chMax val="0"/>
          <dgm:bulletEnabled val="1"/>
        </dgm:presLayoutVars>
      </dgm:prSet>
      <dgm:spPr/>
    </dgm:pt>
    <dgm:pt modelId="{E35323E3-3761-48EA-BD4E-D08EF9313DED}" type="pres">
      <dgm:prSet presAssocID="{1F34B02C-CC5B-4F2B-8407-3BFF90AEE80F}" presName="negativeSpace" presStyleCnt="0"/>
      <dgm:spPr/>
    </dgm:pt>
    <dgm:pt modelId="{F0861710-B872-4B3A-BBE4-75D03FAEFF40}" type="pres">
      <dgm:prSet presAssocID="{1F34B02C-CC5B-4F2B-8407-3BFF90AEE80F}" presName="childText" presStyleLbl="conFgAcc1" presStyleIdx="0" presStyleCnt="2">
        <dgm:presLayoutVars>
          <dgm:bulletEnabled val="1"/>
        </dgm:presLayoutVars>
      </dgm:prSet>
      <dgm:spPr/>
    </dgm:pt>
    <dgm:pt modelId="{C13D4912-2BED-43DC-BE3B-84E45D18B87C}" type="pres">
      <dgm:prSet presAssocID="{6588078F-E5F2-45AC-9626-166577250B5A}" presName="spaceBetweenRectangles" presStyleCnt="0"/>
      <dgm:spPr/>
    </dgm:pt>
    <dgm:pt modelId="{366E2B88-8D43-4477-889D-E8FCA7ED2391}" type="pres">
      <dgm:prSet presAssocID="{911D7E70-9ED1-464B-B52A-F77242697F32}" presName="parentLin" presStyleCnt="0"/>
      <dgm:spPr/>
    </dgm:pt>
    <dgm:pt modelId="{4B9791AC-6AB3-4663-9642-45C85E00FBEC}" type="pres">
      <dgm:prSet presAssocID="{911D7E70-9ED1-464B-B52A-F77242697F32}" presName="parentLeftMargin" presStyleLbl="node1" presStyleIdx="0" presStyleCnt="2"/>
      <dgm:spPr/>
    </dgm:pt>
    <dgm:pt modelId="{4634EEE0-B360-46F7-9956-46E3A83BB5A8}" type="pres">
      <dgm:prSet presAssocID="{911D7E70-9ED1-464B-B52A-F77242697F32}" presName="parentText" presStyleLbl="node1" presStyleIdx="1" presStyleCnt="2">
        <dgm:presLayoutVars>
          <dgm:chMax val="0"/>
          <dgm:bulletEnabled val="1"/>
        </dgm:presLayoutVars>
      </dgm:prSet>
      <dgm:spPr/>
    </dgm:pt>
    <dgm:pt modelId="{FBF1A7A0-A744-4E3A-A618-DD67AEE70FC2}" type="pres">
      <dgm:prSet presAssocID="{911D7E70-9ED1-464B-B52A-F77242697F32}" presName="negativeSpace" presStyleCnt="0"/>
      <dgm:spPr/>
    </dgm:pt>
    <dgm:pt modelId="{36BA0E6F-2604-473F-8132-3053E1DFEE70}" type="pres">
      <dgm:prSet presAssocID="{911D7E70-9ED1-464B-B52A-F77242697F32}" presName="childText" presStyleLbl="conFgAcc1" presStyleIdx="1" presStyleCnt="2">
        <dgm:presLayoutVars>
          <dgm:bulletEnabled val="1"/>
        </dgm:presLayoutVars>
      </dgm:prSet>
      <dgm:spPr/>
    </dgm:pt>
  </dgm:ptLst>
  <dgm:cxnLst>
    <dgm:cxn modelId="{99ED2A06-C21A-4F88-A86A-190D398283D4}" srcId="{911D7E70-9ED1-464B-B52A-F77242697F32}" destId="{4C1740F5-F194-4AAF-9A62-307672777ED2}" srcOrd="5" destOrd="0" parTransId="{DCE24295-5B72-422F-9ED5-14D4AF1E382D}" sibTransId="{405997DD-6661-4C53-B1D6-438FBC4748A7}"/>
    <dgm:cxn modelId="{02760707-50F9-4CBA-BA49-CDA7ADD27D60}" type="presOf" srcId="{BB1ADF86-C3F9-4682-965B-95C88BCB8E26}" destId="{F0861710-B872-4B3A-BBE4-75D03FAEFF40}" srcOrd="0" destOrd="0" presId="urn:microsoft.com/office/officeart/2005/8/layout/list1"/>
    <dgm:cxn modelId="{03B2950E-A9FC-49AC-B3CF-7CAC3B8C5508}" type="presOf" srcId="{DABB0C87-F8B9-4722-9C98-AFA71097CA73}" destId="{36BA0E6F-2604-473F-8132-3053E1DFEE70}" srcOrd="0" destOrd="3" presId="urn:microsoft.com/office/officeart/2005/8/layout/list1"/>
    <dgm:cxn modelId="{6AED6712-0D2A-44E4-AD82-A78DAA6E006B}" srcId="{911D7E70-9ED1-464B-B52A-F77242697F32}" destId="{752D93C6-CFC6-43A0-A677-C0048A338F42}" srcOrd="1" destOrd="0" parTransId="{C396541B-1F00-46A0-A8EE-C281FC44BBC4}" sibTransId="{728B2C9F-A4AB-4E37-B430-3B3DD7BD4806}"/>
    <dgm:cxn modelId="{5CED1B19-1669-4771-B77A-9B6EB8A11DD7}" type="presOf" srcId="{BADCC6B3-1CCF-4445-A31C-EA6441CE2D75}" destId="{F003816D-1184-48F0-9AE7-0D2D0EEF7417}" srcOrd="0" destOrd="0" presId="urn:microsoft.com/office/officeart/2005/8/layout/list1"/>
    <dgm:cxn modelId="{51967F21-FAA2-4489-9C0E-1ACAD50F48AF}" type="presOf" srcId="{F218EDAA-B873-4433-A1CB-8BBA14220B89}" destId="{F0861710-B872-4B3A-BBE4-75D03FAEFF40}" srcOrd="0" destOrd="1" presId="urn:microsoft.com/office/officeart/2005/8/layout/list1"/>
    <dgm:cxn modelId="{6AF8D621-FD70-4AFC-9A71-0286600CAE26}" type="presOf" srcId="{911D7E70-9ED1-464B-B52A-F77242697F32}" destId="{4634EEE0-B360-46F7-9956-46E3A83BB5A8}" srcOrd="1" destOrd="0" presId="urn:microsoft.com/office/officeart/2005/8/layout/list1"/>
    <dgm:cxn modelId="{B920B738-36FB-4094-B61F-EAE5FB49FC9D}" type="presOf" srcId="{BBF38DCF-71D6-4E74-B2A1-44F3E241F819}" destId="{F0861710-B872-4B3A-BBE4-75D03FAEFF40}" srcOrd="0" destOrd="2" presId="urn:microsoft.com/office/officeart/2005/8/layout/list1"/>
    <dgm:cxn modelId="{64D6693C-E038-434F-A1A9-D0B14D8C6F72}" srcId="{1F34B02C-CC5B-4F2B-8407-3BFF90AEE80F}" destId="{BB1ADF86-C3F9-4682-965B-95C88BCB8E26}" srcOrd="0" destOrd="0" parTransId="{F90894E8-40A8-49FD-AE0C-819A528D0D19}" sibTransId="{D41B39F1-92BD-4488-AC19-175BD2EB08C7}"/>
    <dgm:cxn modelId="{649FDF62-5BB3-40DB-9EC7-FF6E87B3EDEF}" srcId="{1F34B02C-CC5B-4F2B-8407-3BFF90AEE80F}" destId="{BBF38DCF-71D6-4E74-B2A1-44F3E241F819}" srcOrd="2" destOrd="0" parTransId="{36ED2BC7-7CC4-422C-8E1E-D89A52934400}" sibTransId="{8AF28984-AD75-46D8-971B-A52E5BB0922F}"/>
    <dgm:cxn modelId="{39858872-6606-4C94-8CE9-4B786A99F398}" type="presOf" srcId="{2045BDC5-8F99-4FE7-9091-AA1F9BD25B5C}" destId="{36BA0E6F-2604-473F-8132-3053E1DFEE70}" srcOrd="0" destOrd="0" presId="urn:microsoft.com/office/officeart/2005/8/layout/list1"/>
    <dgm:cxn modelId="{BC770E57-6F56-4C00-B77E-2CB2ACCA24FA}" srcId="{911D7E70-9ED1-464B-B52A-F77242697F32}" destId="{DABB0C87-F8B9-4722-9C98-AFA71097CA73}" srcOrd="3" destOrd="0" parTransId="{ED7C1F1A-304F-4E7D-9C1F-22D55EAFFD3C}" sibTransId="{02591276-A847-4A86-980D-648D7B7BFAD7}"/>
    <dgm:cxn modelId="{A650A48E-1F94-41E6-BF5A-2E226D8E6D9E}" type="presOf" srcId="{4C1740F5-F194-4AAF-9A62-307672777ED2}" destId="{36BA0E6F-2604-473F-8132-3053E1DFEE70}" srcOrd="0" destOrd="5" presId="urn:microsoft.com/office/officeart/2005/8/layout/list1"/>
    <dgm:cxn modelId="{C3906591-B2FE-4B88-9B78-2BECDE98416F}" type="presOf" srcId="{4FA08687-662D-4D6C-B00C-A2E3310AB0CD}" destId="{36BA0E6F-2604-473F-8132-3053E1DFEE70}" srcOrd="0" destOrd="4" presId="urn:microsoft.com/office/officeart/2005/8/layout/list1"/>
    <dgm:cxn modelId="{168A129B-A51A-4CF0-A25A-AC169A289D84}" srcId="{911D7E70-9ED1-464B-B52A-F77242697F32}" destId="{95762E5B-E9CA-4835-965F-FAD895851364}" srcOrd="2" destOrd="0" parTransId="{00587A82-7574-422C-BFE6-66220777AC86}" sibTransId="{18F4993D-2D1C-4926-AE1D-E6276678B2AB}"/>
    <dgm:cxn modelId="{EACA209F-3381-4669-AE61-546E3AA2D8FD}" srcId="{911D7E70-9ED1-464B-B52A-F77242697F32}" destId="{2045BDC5-8F99-4FE7-9091-AA1F9BD25B5C}" srcOrd="0" destOrd="0" parTransId="{C63871B2-6AA4-40E4-8732-EB2B97C15603}" sibTransId="{40159CAA-32D6-4D1B-9866-C7C0DEE5D0EF}"/>
    <dgm:cxn modelId="{9C0589A6-6B96-49C7-A2DB-1270E1F4E283}" srcId="{BADCC6B3-1CCF-4445-A31C-EA6441CE2D75}" destId="{911D7E70-9ED1-464B-B52A-F77242697F32}" srcOrd="1" destOrd="0" parTransId="{2A6CA317-9A2C-48EF-B270-35C61F5D854A}" sibTransId="{56CD7069-0363-49F5-8976-6891E0AF4A7D}"/>
    <dgm:cxn modelId="{B2518BAE-6568-4D59-9020-5E720D13BD0C}" srcId="{911D7E70-9ED1-464B-B52A-F77242697F32}" destId="{76018202-B072-4207-A212-596962177086}" srcOrd="6" destOrd="0" parTransId="{DC08989B-C407-4039-A645-91C1B9BD45FE}" sibTransId="{E4FE4901-7705-4452-8A8B-67857149ACB8}"/>
    <dgm:cxn modelId="{5904BFB7-FB72-4B46-88AD-315EF921A977}" type="presOf" srcId="{95762E5B-E9CA-4835-965F-FAD895851364}" destId="{36BA0E6F-2604-473F-8132-3053E1DFEE70}" srcOrd="0" destOrd="2" presId="urn:microsoft.com/office/officeart/2005/8/layout/list1"/>
    <dgm:cxn modelId="{562B55C4-1309-4CEA-97F0-92A612903823}" type="presOf" srcId="{911D7E70-9ED1-464B-B52A-F77242697F32}" destId="{4B9791AC-6AB3-4663-9642-45C85E00FBEC}" srcOrd="0" destOrd="0" presId="urn:microsoft.com/office/officeart/2005/8/layout/list1"/>
    <dgm:cxn modelId="{E3EC17CB-8410-4415-BD51-C512C167ECE6}" type="presOf" srcId="{1F34B02C-CC5B-4F2B-8407-3BFF90AEE80F}" destId="{A2541C4A-6D22-43F9-8EB0-0E557C88CD65}" srcOrd="0" destOrd="0" presId="urn:microsoft.com/office/officeart/2005/8/layout/list1"/>
    <dgm:cxn modelId="{438231D6-70A7-4A07-9B12-41C4730BB634}" srcId="{911D7E70-9ED1-464B-B52A-F77242697F32}" destId="{4FA08687-662D-4D6C-B00C-A2E3310AB0CD}" srcOrd="4" destOrd="0" parTransId="{73D84308-7C8E-433B-84DA-64EC479F5232}" sibTransId="{5EEB4A99-F2BE-4377-AEC2-5DF3A1152577}"/>
    <dgm:cxn modelId="{2A7571D8-026C-4D1E-8AEC-1A6F4BC67FE3}" srcId="{BADCC6B3-1CCF-4445-A31C-EA6441CE2D75}" destId="{1F34B02C-CC5B-4F2B-8407-3BFF90AEE80F}" srcOrd="0" destOrd="0" parTransId="{C9B9663C-A7B0-4F0E-BB9A-B8EACF3EBF82}" sibTransId="{6588078F-E5F2-45AC-9626-166577250B5A}"/>
    <dgm:cxn modelId="{7F7EF4EC-3D4C-484C-A5BC-E2A387B1821B}" type="presOf" srcId="{1F34B02C-CC5B-4F2B-8407-3BFF90AEE80F}" destId="{69D0D485-B1BA-4ABA-B198-7856A242E26D}" srcOrd="1" destOrd="0" presId="urn:microsoft.com/office/officeart/2005/8/layout/list1"/>
    <dgm:cxn modelId="{B02089F5-DC51-4115-A5E1-430EA58F361D}" srcId="{1F34B02C-CC5B-4F2B-8407-3BFF90AEE80F}" destId="{F218EDAA-B873-4433-A1CB-8BBA14220B89}" srcOrd="1" destOrd="0" parTransId="{11AD546F-1277-4CA3-BC3F-62523D07E323}" sibTransId="{444D8F40-A3A4-4DF4-84A1-4FEA5382461D}"/>
    <dgm:cxn modelId="{B730FDFB-FDF0-4847-90FB-28D517FF6D80}" type="presOf" srcId="{76018202-B072-4207-A212-596962177086}" destId="{36BA0E6F-2604-473F-8132-3053E1DFEE70}" srcOrd="0" destOrd="6" presId="urn:microsoft.com/office/officeart/2005/8/layout/list1"/>
    <dgm:cxn modelId="{8E48AFFE-6137-46AC-B2FF-6B3C247070A1}" type="presOf" srcId="{752D93C6-CFC6-43A0-A677-C0048A338F42}" destId="{36BA0E6F-2604-473F-8132-3053E1DFEE70}" srcOrd="0" destOrd="1" presId="urn:microsoft.com/office/officeart/2005/8/layout/list1"/>
    <dgm:cxn modelId="{4301E689-2D12-4BA5-889D-9E3E80BB3DC7}" type="presParOf" srcId="{F003816D-1184-48F0-9AE7-0D2D0EEF7417}" destId="{90D4EAEE-0BDA-4871-93A4-EB897607D414}" srcOrd="0" destOrd="0" presId="urn:microsoft.com/office/officeart/2005/8/layout/list1"/>
    <dgm:cxn modelId="{3AF1CF6C-967D-43B5-A75E-BC92A5D7015E}" type="presParOf" srcId="{90D4EAEE-0BDA-4871-93A4-EB897607D414}" destId="{A2541C4A-6D22-43F9-8EB0-0E557C88CD65}" srcOrd="0" destOrd="0" presId="urn:microsoft.com/office/officeart/2005/8/layout/list1"/>
    <dgm:cxn modelId="{1E1ED517-03CA-4C11-880A-599880729726}" type="presParOf" srcId="{90D4EAEE-0BDA-4871-93A4-EB897607D414}" destId="{69D0D485-B1BA-4ABA-B198-7856A242E26D}" srcOrd="1" destOrd="0" presId="urn:microsoft.com/office/officeart/2005/8/layout/list1"/>
    <dgm:cxn modelId="{19980A08-3550-4AA2-9022-9168B442A520}" type="presParOf" srcId="{F003816D-1184-48F0-9AE7-0D2D0EEF7417}" destId="{E35323E3-3761-48EA-BD4E-D08EF9313DED}" srcOrd="1" destOrd="0" presId="urn:microsoft.com/office/officeart/2005/8/layout/list1"/>
    <dgm:cxn modelId="{8BC70BBE-DBA2-4085-B94D-47EDF9E1B2C4}" type="presParOf" srcId="{F003816D-1184-48F0-9AE7-0D2D0EEF7417}" destId="{F0861710-B872-4B3A-BBE4-75D03FAEFF40}" srcOrd="2" destOrd="0" presId="urn:microsoft.com/office/officeart/2005/8/layout/list1"/>
    <dgm:cxn modelId="{F71B050B-0F25-49D6-AD9C-78CFADC30C80}" type="presParOf" srcId="{F003816D-1184-48F0-9AE7-0D2D0EEF7417}" destId="{C13D4912-2BED-43DC-BE3B-84E45D18B87C}" srcOrd="3" destOrd="0" presId="urn:microsoft.com/office/officeart/2005/8/layout/list1"/>
    <dgm:cxn modelId="{6140B4BE-685A-4CF5-AC4D-31C5902C4512}" type="presParOf" srcId="{F003816D-1184-48F0-9AE7-0D2D0EEF7417}" destId="{366E2B88-8D43-4477-889D-E8FCA7ED2391}" srcOrd="4" destOrd="0" presId="urn:microsoft.com/office/officeart/2005/8/layout/list1"/>
    <dgm:cxn modelId="{CEA2EFD2-CB9F-413C-9B01-B783F1D23E75}" type="presParOf" srcId="{366E2B88-8D43-4477-889D-E8FCA7ED2391}" destId="{4B9791AC-6AB3-4663-9642-45C85E00FBEC}" srcOrd="0" destOrd="0" presId="urn:microsoft.com/office/officeart/2005/8/layout/list1"/>
    <dgm:cxn modelId="{FD98B773-3002-40F3-90EB-E8C9DD679A9B}" type="presParOf" srcId="{366E2B88-8D43-4477-889D-E8FCA7ED2391}" destId="{4634EEE0-B360-46F7-9956-46E3A83BB5A8}" srcOrd="1" destOrd="0" presId="urn:microsoft.com/office/officeart/2005/8/layout/list1"/>
    <dgm:cxn modelId="{32FC5B4E-317E-4EBE-AC0C-D7CE1D6F3803}" type="presParOf" srcId="{F003816D-1184-48F0-9AE7-0D2D0EEF7417}" destId="{FBF1A7A0-A744-4E3A-A618-DD67AEE70FC2}" srcOrd="5" destOrd="0" presId="urn:microsoft.com/office/officeart/2005/8/layout/list1"/>
    <dgm:cxn modelId="{7D9D040A-2C3E-4BF6-BB3C-E1B4987EC1D0}" type="presParOf" srcId="{F003816D-1184-48F0-9AE7-0D2D0EEF7417}" destId="{36BA0E6F-2604-473F-8132-3053E1DFEE7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9E1DAE-3236-4A46-8606-1684A0C95E5E}" type="doc">
      <dgm:prSet loTypeId="urn:microsoft.com/office/officeart/2005/8/layout/hierarchy3" loCatId="list" qsTypeId="urn:microsoft.com/office/officeart/2005/8/quickstyle/simple1" qsCatId="simple" csTypeId="urn:microsoft.com/office/officeart/2005/8/colors/accent1_2" csCatId="accent1" phldr="1"/>
      <dgm:spPr/>
    </dgm:pt>
    <dgm:pt modelId="{6663D2C8-D7EA-408F-8E39-056CEBB1868B}">
      <dgm:prSet phldrT="[Text]"/>
      <dgm:spPr>
        <a:solidFill>
          <a:schemeClr val="accent2"/>
        </a:solidFill>
      </dgm:spPr>
      <dgm:t>
        <a:bodyPr/>
        <a:lstStyle/>
        <a:p>
          <a:r>
            <a:rPr lang="en-US" dirty="0" err="1"/>
            <a:t>HomeNow</a:t>
          </a:r>
          <a:r>
            <a:rPr lang="en-US" dirty="0"/>
            <a:t> Housing Hub</a:t>
          </a:r>
        </a:p>
      </dgm:t>
    </dgm:pt>
    <dgm:pt modelId="{9EFD294C-1345-42E1-9AA3-A3E251FB1D0C}" type="parTrans" cxnId="{999635D2-8C82-425F-AE21-5254E9D85E3E}">
      <dgm:prSet/>
      <dgm:spPr/>
      <dgm:t>
        <a:bodyPr/>
        <a:lstStyle/>
        <a:p>
          <a:endParaRPr lang="en-US"/>
        </a:p>
      </dgm:t>
    </dgm:pt>
    <dgm:pt modelId="{A4B61A40-C46D-4DE0-A072-401AE653E3C4}" type="sibTrans" cxnId="{999635D2-8C82-425F-AE21-5254E9D85E3E}">
      <dgm:prSet/>
      <dgm:spPr/>
      <dgm:t>
        <a:bodyPr/>
        <a:lstStyle/>
        <a:p>
          <a:endParaRPr lang="en-US"/>
        </a:p>
      </dgm:t>
    </dgm:pt>
    <dgm:pt modelId="{A93BC515-6706-47D9-99D5-DA392C56D372}">
      <dgm:prSet phldrT="[Text]"/>
      <dgm:spPr>
        <a:solidFill>
          <a:schemeClr val="accent3"/>
        </a:solidFill>
      </dgm:spPr>
      <dgm:t>
        <a:bodyPr/>
        <a:lstStyle/>
        <a:p>
          <a:r>
            <a:rPr lang="en-US" dirty="0"/>
            <a:t>Coordinated Entry Redesign</a:t>
          </a:r>
        </a:p>
      </dgm:t>
    </dgm:pt>
    <dgm:pt modelId="{0CEC9E90-9BE1-47B1-A047-5AB08271167B}" type="parTrans" cxnId="{EA779C62-80AD-4B37-8251-CA86F63D804A}">
      <dgm:prSet/>
      <dgm:spPr/>
      <dgm:t>
        <a:bodyPr/>
        <a:lstStyle/>
        <a:p>
          <a:endParaRPr lang="en-US"/>
        </a:p>
      </dgm:t>
    </dgm:pt>
    <dgm:pt modelId="{8A55E324-8398-47CF-8F66-9742D2922E91}" type="sibTrans" cxnId="{EA779C62-80AD-4B37-8251-CA86F63D804A}">
      <dgm:prSet/>
      <dgm:spPr/>
      <dgm:t>
        <a:bodyPr/>
        <a:lstStyle/>
        <a:p>
          <a:endParaRPr lang="en-US"/>
        </a:p>
      </dgm:t>
    </dgm:pt>
    <dgm:pt modelId="{AECAF5AE-F1CE-4D37-A224-A591810A0E95}">
      <dgm:prSet phldrT="[Text]"/>
      <dgm:spPr/>
      <dgm:t>
        <a:bodyPr/>
        <a:lstStyle/>
        <a:p>
          <a:r>
            <a:rPr lang="en-US" dirty="0"/>
            <a:t>Case Management Roundtable</a:t>
          </a:r>
        </a:p>
      </dgm:t>
    </dgm:pt>
    <dgm:pt modelId="{0D0E5B97-5EC4-458A-965C-CE12CBB67D42}" type="parTrans" cxnId="{CF545BBF-7763-4230-BDD9-482464579551}">
      <dgm:prSet/>
      <dgm:spPr/>
      <dgm:t>
        <a:bodyPr/>
        <a:lstStyle/>
        <a:p>
          <a:endParaRPr lang="en-US"/>
        </a:p>
      </dgm:t>
    </dgm:pt>
    <dgm:pt modelId="{F46B3155-0433-496D-AA34-E73F7BF1EC07}" type="sibTrans" cxnId="{CF545BBF-7763-4230-BDD9-482464579551}">
      <dgm:prSet/>
      <dgm:spPr/>
      <dgm:t>
        <a:bodyPr/>
        <a:lstStyle/>
        <a:p>
          <a:endParaRPr lang="en-US"/>
        </a:p>
      </dgm:t>
    </dgm:pt>
    <dgm:pt modelId="{905FB663-810E-43E4-8482-DD67CEB16DA6}">
      <dgm:prSet phldrT="[Text]"/>
      <dgm:spPr/>
      <dgm:t>
        <a:bodyPr/>
        <a:lstStyle/>
        <a:p>
          <a:r>
            <a:rPr lang="en-US" dirty="0"/>
            <a:t>Facilitative Lead: Danielle Bagg Wireman (CHIP)</a:t>
          </a:r>
        </a:p>
        <a:p>
          <a:r>
            <a:rPr lang="en-US" dirty="0">
              <a:hlinkClick xmlns:r="http://schemas.openxmlformats.org/officeDocument/2006/relationships" r:id="rId1"/>
            </a:rPr>
            <a:t>Danielle@chipindy.org</a:t>
          </a:r>
          <a:r>
            <a:rPr lang="en-US" dirty="0"/>
            <a:t> </a:t>
          </a:r>
        </a:p>
      </dgm:t>
    </dgm:pt>
    <dgm:pt modelId="{CCAC722F-706A-4723-8D3F-20FFB9E325F9}" type="parTrans" cxnId="{A3386678-3805-4587-BEDD-21AD5D7DDE1B}">
      <dgm:prSet/>
      <dgm:spPr/>
      <dgm:t>
        <a:bodyPr/>
        <a:lstStyle/>
        <a:p>
          <a:endParaRPr lang="en-US"/>
        </a:p>
      </dgm:t>
    </dgm:pt>
    <dgm:pt modelId="{EF8D6F27-57E7-4C0B-BECA-A981AD5DBDCF}" type="sibTrans" cxnId="{A3386678-3805-4587-BEDD-21AD5D7DDE1B}">
      <dgm:prSet/>
      <dgm:spPr/>
      <dgm:t>
        <a:bodyPr/>
        <a:lstStyle/>
        <a:p>
          <a:endParaRPr lang="en-US"/>
        </a:p>
      </dgm:t>
    </dgm:pt>
    <dgm:pt modelId="{350FD82A-5B6C-404E-9B13-252AE8165ACE}">
      <dgm:prSet phldrT="[Text]"/>
      <dgm:spPr/>
      <dgm:t>
        <a:bodyPr/>
        <a:lstStyle/>
        <a:p>
          <a:r>
            <a:rPr lang="en-US" dirty="0"/>
            <a:t>Facilitative Lead: Sara Nowlin (CHIP), LaMont Green (TAC), Nastacia Moore (TAC)</a:t>
          </a:r>
        </a:p>
        <a:p>
          <a:r>
            <a:rPr lang="en-US" dirty="0">
              <a:hlinkClick xmlns:r="http://schemas.openxmlformats.org/officeDocument/2006/relationships" r:id="rId2"/>
            </a:rPr>
            <a:t>Snowlin@chipindy.org</a:t>
          </a:r>
          <a:r>
            <a:rPr lang="en-US" dirty="0"/>
            <a:t> </a:t>
          </a:r>
        </a:p>
      </dgm:t>
    </dgm:pt>
    <dgm:pt modelId="{28F7D7A2-BAFB-4876-8493-AEAB801DA8E9}" type="parTrans" cxnId="{ADF6B822-E615-4BDD-86D0-1AF11FFABADE}">
      <dgm:prSet/>
      <dgm:spPr/>
      <dgm:t>
        <a:bodyPr/>
        <a:lstStyle/>
        <a:p>
          <a:endParaRPr lang="en-US"/>
        </a:p>
      </dgm:t>
    </dgm:pt>
    <dgm:pt modelId="{B5E82F75-A964-42E5-B478-25299FB678EF}" type="sibTrans" cxnId="{ADF6B822-E615-4BDD-86D0-1AF11FFABADE}">
      <dgm:prSet/>
      <dgm:spPr/>
      <dgm:t>
        <a:bodyPr/>
        <a:lstStyle/>
        <a:p>
          <a:endParaRPr lang="en-US"/>
        </a:p>
      </dgm:t>
    </dgm:pt>
    <dgm:pt modelId="{37A595E2-20A6-4F74-9D3E-A97F9A719747}">
      <dgm:prSet phldrT="[Text]"/>
      <dgm:spPr/>
      <dgm:t>
        <a:bodyPr/>
        <a:lstStyle/>
        <a:p>
          <a:r>
            <a:rPr lang="en-US" dirty="0"/>
            <a:t>Facilitative Lead: TBD</a:t>
          </a:r>
        </a:p>
      </dgm:t>
    </dgm:pt>
    <dgm:pt modelId="{D2C9EB66-C87B-4A7E-9908-DD780266770E}" type="parTrans" cxnId="{F0E53674-6E41-49D7-A648-43FB3C04ABC4}">
      <dgm:prSet/>
      <dgm:spPr/>
      <dgm:t>
        <a:bodyPr/>
        <a:lstStyle/>
        <a:p>
          <a:endParaRPr lang="en-US"/>
        </a:p>
      </dgm:t>
    </dgm:pt>
    <dgm:pt modelId="{65AF835A-9C1A-437E-A6A3-338B70E1B401}" type="sibTrans" cxnId="{F0E53674-6E41-49D7-A648-43FB3C04ABC4}">
      <dgm:prSet/>
      <dgm:spPr/>
      <dgm:t>
        <a:bodyPr/>
        <a:lstStyle/>
        <a:p>
          <a:endParaRPr lang="en-US"/>
        </a:p>
      </dgm:t>
    </dgm:pt>
    <dgm:pt modelId="{188B13D1-561B-4F91-984E-EBD8F9D9CDA1}">
      <dgm:prSet phldrT="[Text]"/>
      <dgm:spPr/>
      <dgm:t>
        <a:bodyPr/>
        <a:lstStyle/>
        <a:p>
          <a:r>
            <a:rPr lang="en-US" dirty="0"/>
            <a:t>Sub-workgroups with leads: Chronic, Veterans, Families, and Youth </a:t>
          </a:r>
        </a:p>
      </dgm:t>
    </dgm:pt>
    <dgm:pt modelId="{31AFD2AB-287E-4285-A962-33031DDC0386}" type="parTrans" cxnId="{A8BAB039-0FA5-4C6D-8183-56080047F3EA}">
      <dgm:prSet/>
      <dgm:spPr/>
      <dgm:t>
        <a:bodyPr/>
        <a:lstStyle/>
        <a:p>
          <a:endParaRPr lang="en-US"/>
        </a:p>
      </dgm:t>
    </dgm:pt>
    <dgm:pt modelId="{F3FE3AB0-EC25-458D-974F-E541F473823A}" type="sibTrans" cxnId="{A8BAB039-0FA5-4C6D-8183-56080047F3EA}">
      <dgm:prSet/>
      <dgm:spPr/>
      <dgm:t>
        <a:bodyPr/>
        <a:lstStyle/>
        <a:p>
          <a:endParaRPr lang="en-US"/>
        </a:p>
      </dgm:t>
    </dgm:pt>
    <dgm:pt modelId="{400B2170-BE2B-4356-98C9-557041F08278}" type="pres">
      <dgm:prSet presAssocID="{D39E1DAE-3236-4A46-8606-1684A0C95E5E}" presName="diagram" presStyleCnt="0">
        <dgm:presLayoutVars>
          <dgm:chPref val="1"/>
          <dgm:dir/>
          <dgm:animOne val="branch"/>
          <dgm:animLvl val="lvl"/>
          <dgm:resizeHandles/>
        </dgm:presLayoutVars>
      </dgm:prSet>
      <dgm:spPr/>
    </dgm:pt>
    <dgm:pt modelId="{D6D77990-04D9-4730-BB61-3BE4B2D5F442}" type="pres">
      <dgm:prSet presAssocID="{6663D2C8-D7EA-408F-8E39-056CEBB1868B}" presName="root" presStyleCnt="0"/>
      <dgm:spPr/>
    </dgm:pt>
    <dgm:pt modelId="{753D01AD-07BF-43E6-94BD-DE03F91E3D14}" type="pres">
      <dgm:prSet presAssocID="{6663D2C8-D7EA-408F-8E39-056CEBB1868B}" presName="rootComposite" presStyleCnt="0"/>
      <dgm:spPr/>
    </dgm:pt>
    <dgm:pt modelId="{EFB8EE24-838E-4BC6-8D32-003C2FEF865B}" type="pres">
      <dgm:prSet presAssocID="{6663D2C8-D7EA-408F-8E39-056CEBB1868B}" presName="rootText" presStyleLbl="node1" presStyleIdx="0" presStyleCnt="3"/>
      <dgm:spPr/>
    </dgm:pt>
    <dgm:pt modelId="{143E264B-26D0-4DD4-8588-A90B63F340BC}" type="pres">
      <dgm:prSet presAssocID="{6663D2C8-D7EA-408F-8E39-056CEBB1868B}" presName="rootConnector" presStyleLbl="node1" presStyleIdx="0" presStyleCnt="3"/>
      <dgm:spPr/>
    </dgm:pt>
    <dgm:pt modelId="{777E5B9C-21B1-4209-83E9-9BC77B64FC4F}" type="pres">
      <dgm:prSet presAssocID="{6663D2C8-D7EA-408F-8E39-056CEBB1868B}" presName="childShape" presStyleCnt="0"/>
      <dgm:spPr/>
    </dgm:pt>
    <dgm:pt modelId="{CBA58428-0CD2-446C-A72C-B7A0C5F37BE9}" type="pres">
      <dgm:prSet presAssocID="{CCAC722F-706A-4723-8D3F-20FFB9E325F9}" presName="Name13" presStyleLbl="parChTrans1D2" presStyleIdx="0" presStyleCnt="4"/>
      <dgm:spPr/>
    </dgm:pt>
    <dgm:pt modelId="{89056F5A-3A65-486B-889A-D29ABB59BA10}" type="pres">
      <dgm:prSet presAssocID="{905FB663-810E-43E4-8482-DD67CEB16DA6}" presName="childText" presStyleLbl="bgAcc1" presStyleIdx="0" presStyleCnt="4">
        <dgm:presLayoutVars>
          <dgm:bulletEnabled val="1"/>
        </dgm:presLayoutVars>
      </dgm:prSet>
      <dgm:spPr/>
    </dgm:pt>
    <dgm:pt modelId="{D91051C2-63E7-4101-828E-CF60724583C5}" type="pres">
      <dgm:prSet presAssocID="{31AFD2AB-287E-4285-A962-33031DDC0386}" presName="Name13" presStyleLbl="parChTrans1D2" presStyleIdx="1" presStyleCnt="4"/>
      <dgm:spPr/>
    </dgm:pt>
    <dgm:pt modelId="{5FAAA4CB-4FB1-4CFD-9A55-FA3D8B5B54C1}" type="pres">
      <dgm:prSet presAssocID="{188B13D1-561B-4F91-984E-EBD8F9D9CDA1}" presName="childText" presStyleLbl="bgAcc1" presStyleIdx="1" presStyleCnt="4">
        <dgm:presLayoutVars>
          <dgm:bulletEnabled val="1"/>
        </dgm:presLayoutVars>
      </dgm:prSet>
      <dgm:spPr/>
    </dgm:pt>
    <dgm:pt modelId="{82D434DA-AEDE-488F-A688-91FAD4B8D150}" type="pres">
      <dgm:prSet presAssocID="{A93BC515-6706-47D9-99D5-DA392C56D372}" presName="root" presStyleCnt="0"/>
      <dgm:spPr/>
    </dgm:pt>
    <dgm:pt modelId="{AA0126C5-B856-4BF1-8714-A89764C14A22}" type="pres">
      <dgm:prSet presAssocID="{A93BC515-6706-47D9-99D5-DA392C56D372}" presName="rootComposite" presStyleCnt="0"/>
      <dgm:spPr/>
    </dgm:pt>
    <dgm:pt modelId="{9FAC8B17-6FC5-4789-88E2-3164273FF4ED}" type="pres">
      <dgm:prSet presAssocID="{A93BC515-6706-47D9-99D5-DA392C56D372}" presName="rootText" presStyleLbl="node1" presStyleIdx="1" presStyleCnt="3"/>
      <dgm:spPr/>
    </dgm:pt>
    <dgm:pt modelId="{E9C7B7D7-B3B2-4CCB-9662-1EB3BBD61958}" type="pres">
      <dgm:prSet presAssocID="{A93BC515-6706-47D9-99D5-DA392C56D372}" presName="rootConnector" presStyleLbl="node1" presStyleIdx="1" presStyleCnt="3"/>
      <dgm:spPr/>
    </dgm:pt>
    <dgm:pt modelId="{4943FBDA-4EBC-492B-B898-5734D277D301}" type="pres">
      <dgm:prSet presAssocID="{A93BC515-6706-47D9-99D5-DA392C56D372}" presName="childShape" presStyleCnt="0"/>
      <dgm:spPr/>
    </dgm:pt>
    <dgm:pt modelId="{2E1A59D7-D01E-45EE-8357-4CE3856A0425}" type="pres">
      <dgm:prSet presAssocID="{28F7D7A2-BAFB-4876-8493-AEAB801DA8E9}" presName="Name13" presStyleLbl="parChTrans1D2" presStyleIdx="2" presStyleCnt="4"/>
      <dgm:spPr/>
    </dgm:pt>
    <dgm:pt modelId="{842FD565-EA26-43AF-86BE-C7FB4A4DB8C5}" type="pres">
      <dgm:prSet presAssocID="{350FD82A-5B6C-404E-9B13-252AE8165ACE}" presName="childText" presStyleLbl="bgAcc1" presStyleIdx="2" presStyleCnt="4">
        <dgm:presLayoutVars>
          <dgm:bulletEnabled val="1"/>
        </dgm:presLayoutVars>
      </dgm:prSet>
      <dgm:spPr/>
    </dgm:pt>
    <dgm:pt modelId="{8276203C-509C-4A49-B186-284BA5987D9C}" type="pres">
      <dgm:prSet presAssocID="{AECAF5AE-F1CE-4D37-A224-A591810A0E95}" presName="root" presStyleCnt="0"/>
      <dgm:spPr/>
    </dgm:pt>
    <dgm:pt modelId="{C8310B20-3EC9-48D0-88C2-D507CF1C7360}" type="pres">
      <dgm:prSet presAssocID="{AECAF5AE-F1CE-4D37-A224-A591810A0E95}" presName="rootComposite" presStyleCnt="0"/>
      <dgm:spPr/>
    </dgm:pt>
    <dgm:pt modelId="{A0729B31-0563-416C-A909-1484D250EAA8}" type="pres">
      <dgm:prSet presAssocID="{AECAF5AE-F1CE-4D37-A224-A591810A0E95}" presName="rootText" presStyleLbl="node1" presStyleIdx="2" presStyleCnt="3"/>
      <dgm:spPr/>
    </dgm:pt>
    <dgm:pt modelId="{C258CF7E-ED03-4A66-BD1D-D852ABC532A9}" type="pres">
      <dgm:prSet presAssocID="{AECAF5AE-F1CE-4D37-A224-A591810A0E95}" presName="rootConnector" presStyleLbl="node1" presStyleIdx="2" presStyleCnt="3"/>
      <dgm:spPr/>
    </dgm:pt>
    <dgm:pt modelId="{81901633-E7D5-4A58-80FA-746FE7657F62}" type="pres">
      <dgm:prSet presAssocID="{AECAF5AE-F1CE-4D37-A224-A591810A0E95}" presName="childShape" presStyleCnt="0"/>
      <dgm:spPr/>
    </dgm:pt>
    <dgm:pt modelId="{F3B7A132-CAE1-4192-BFF1-8FE57A7D28CF}" type="pres">
      <dgm:prSet presAssocID="{D2C9EB66-C87B-4A7E-9908-DD780266770E}" presName="Name13" presStyleLbl="parChTrans1D2" presStyleIdx="3" presStyleCnt="4"/>
      <dgm:spPr/>
    </dgm:pt>
    <dgm:pt modelId="{B3A9C059-774A-416C-B671-C4FFE6AE4DAC}" type="pres">
      <dgm:prSet presAssocID="{37A595E2-20A6-4F74-9D3E-A97F9A719747}" presName="childText" presStyleLbl="bgAcc1" presStyleIdx="3" presStyleCnt="4">
        <dgm:presLayoutVars>
          <dgm:bulletEnabled val="1"/>
        </dgm:presLayoutVars>
      </dgm:prSet>
      <dgm:spPr/>
    </dgm:pt>
  </dgm:ptLst>
  <dgm:cxnLst>
    <dgm:cxn modelId="{58538512-77B2-4D33-93CD-5F333D009DD4}" type="presOf" srcId="{350FD82A-5B6C-404E-9B13-252AE8165ACE}" destId="{842FD565-EA26-43AF-86BE-C7FB4A4DB8C5}" srcOrd="0" destOrd="0" presId="urn:microsoft.com/office/officeart/2005/8/layout/hierarchy3"/>
    <dgm:cxn modelId="{ADF6B822-E615-4BDD-86D0-1AF11FFABADE}" srcId="{A93BC515-6706-47D9-99D5-DA392C56D372}" destId="{350FD82A-5B6C-404E-9B13-252AE8165ACE}" srcOrd="0" destOrd="0" parTransId="{28F7D7A2-BAFB-4876-8493-AEAB801DA8E9}" sibTransId="{B5E82F75-A964-42E5-B478-25299FB678EF}"/>
    <dgm:cxn modelId="{A7C76E25-F907-44EF-AFF7-A36F32ED29BA}" type="presOf" srcId="{6663D2C8-D7EA-408F-8E39-056CEBB1868B}" destId="{EFB8EE24-838E-4BC6-8D32-003C2FEF865B}" srcOrd="0" destOrd="0" presId="urn:microsoft.com/office/officeart/2005/8/layout/hierarchy3"/>
    <dgm:cxn modelId="{82D75B2D-060A-4A21-9FB7-561331736C48}" type="presOf" srcId="{188B13D1-561B-4F91-984E-EBD8F9D9CDA1}" destId="{5FAAA4CB-4FB1-4CFD-9A55-FA3D8B5B54C1}" srcOrd="0" destOrd="0" presId="urn:microsoft.com/office/officeart/2005/8/layout/hierarchy3"/>
    <dgm:cxn modelId="{B1AC4433-5A8C-4B73-8B9A-7854C71C1205}" type="presOf" srcId="{28F7D7A2-BAFB-4876-8493-AEAB801DA8E9}" destId="{2E1A59D7-D01E-45EE-8357-4CE3856A0425}" srcOrd="0" destOrd="0" presId="urn:microsoft.com/office/officeart/2005/8/layout/hierarchy3"/>
    <dgm:cxn modelId="{A8BAB039-0FA5-4C6D-8183-56080047F3EA}" srcId="{6663D2C8-D7EA-408F-8E39-056CEBB1868B}" destId="{188B13D1-561B-4F91-984E-EBD8F9D9CDA1}" srcOrd="1" destOrd="0" parTransId="{31AFD2AB-287E-4285-A962-33031DDC0386}" sibTransId="{F3FE3AB0-EC25-458D-974F-E541F473823A}"/>
    <dgm:cxn modelId="{EA779C62-80AD-4B37-8251-CA86F63D804A}" srcId="{D39E1DAE-3236-4A46-8606-1684A0C95E5E}" destId="{A93BC515-6706-47D9-99D5-DA392C56D372}" srcOrd="1" destOrd="0" parTransId="{0CEC9E90-9BE1-47B1-A047-5AB08271167B}" sibTransId="{8A55E324-8398-47CF-8F66-9742D2922E91}"/>
    <dgm:cxn modelId="{AC12FF44-1919-4E4C-9131-476C9E02925E}" type="presOf" srcId="{6663D2C8-D7EA-408F-8E39-056CEBB1868B}" destId="{143E264B-26D0-4DD4-8588-A90B63F340BC}" srcOrd="1" destOrd="0" presId="urn:microsoft.com/office/officeart/2005/8/layout/hierarchy3"/>
    <dgm:cxn modelId="{F0E53674-6E41-49D7-A648-43FB3C04ABC4}" srcId="{AECAF5AE-F1CE-4D37-A224-A591810A0E95}" destId="{37A595E2-20A6-4F74-9D3E-A97F9A719747}" srcOrd="0" destOrd="0" parTransId="{D2C9EB66-C87B-4A7E-9908-DD780266770E}" sibTransId="{65AF835A-9C1A-437E-A6A3-338B70E1B401}"/>
    <dgm:cxn modelId="{A3386678-3805-4587-BEDD-21AD5D7DDE1B}" srcId="{6663D2C8-D7EA-408F-8E39-056CEBB1868B}" destId="{905FB663-810E-43E4-8482-DD67CEB16DA6}" srcOrd="0" destOrd="0" parTransId="{CCAC722F-706A-4723-8D3F-20FFB9E325F9}" sibTransId="{EF8D6F27-57E7-4C0B-BECA-A981AD5DBDCF}"/>
    <dgm:cxn modelId="{B23A7D78-FF65-4BD9-8FBA-31D1210FFAB4}" type="presOf" srcId="{AECAF5AE-F1CE-4D37-A224-A591810A0E95}" destId="{A0729B31-0563-416C-A909-1484D250EAA8}" srcOrd="0" destOrd="0" presId="urn:microsoft.com/office/officeart/2005/8/layout/hierarchy3"/>
    <dgm:cxn modelId="{F47B4E81-6604-47F8-AB19-C6C9496C1561}" type="presOf" srcId="{A93BC515-6706-47D9-99D5-DA392C56D372}" destId="{E9C7B7D7-B3B2-4CCB-9662-1EB3BBD61958}" srcOrd="1" destOrd="0" presId="urn:microsoft.com/office/officeart/2005/8/layout/hierarchy3"/>
    <dgm:cxn modelId="{87EE6D94-4111-4C5C-AEDC-340F8D1361A2}" type="presOf" srcId="{31AFD2AB-287E-4285-A962-33031DDC0386}" destId="{D91051C2-63E7-4101-828E-CF60724583C5}" srcOrd="0" destOrd="0" presId="urn:microsoft.com/office/officeart/2005/8/layout/hierarchy3"/>
    <dgm:cxn modelId="{4400EEA5-9415-4C35-A275-8CD18E1D2B7E}" type="presOf" srcId="{AECAF5AE-F1CE-4D37-A224-A591810A0E95}" destId="{C258CF7E-ED03-4A66-BD1D-D852ABC532A9}" srcOrd="1" destOrd="0" presId="urn:microsoft.com/office/officeart/2005/8/layout/hierarchy3"/>
    <dgm:cxn modelId="{CF545BBF-7763-4230-BDD9-482464579551}" srcId="{D39E1DAE-3236-4A46-8606-1684A0C95E5E}" destId="{AECAF5AE-F1CE-4D37-A224-A591810A0E95}" srcOrd="2" destOrd="0" parTransId="{0D0E5B97-5EC4-458A-965C-CE12CBB67D42}" sibTransId="{F46B3155-0433-496D-AA34-E73F7BF1EC07}"/>
    <dgm:cxn modelId="{7BD58BC3-C4C1-4442-8ECC-88EC399F2D20}" type="presOf" srcId="{A93BC515-6706-47D9-99D5-DA392C56D372}" destId="{9FAC8B17-6FC5-4789-88E2-3164273FF4ED}" srcOrd="0" destOrd="0" presId="urn:microsoft.com/office/officeart/2005/8/layout/hierarchy3"/>
    <dgm:cxn modelId="{3576D2C8-EAF9-47D8-8FFA-4615CD5BE873}" type="presOf" srcId="{905FB663-810E-43E4-8482-DD67CEB16DA6}" destId="{89056F5A-3A65-486B-889A-D29ABB59BA10}" srcOrd="0" destOrd="0" presId="urn:microsoft.com/office/officeart/2005/8/layout/hierarchy3"/>
    <dgm:cxn modelId="{999635D2-8C82-425F-AE21-5254E9D85E3E}" srcId="{D39E1DAE-3236-4A46-8606-1684A0C95E5E}" destId="{6663D2C8-D7EA-408F-8E39-056CEBB1868B}" srcOrd="0" destOrd="0" parTransId="{9EFD294C-1345-42E1-9AA3-A3E251FB1D0C}" sibTransId="{A4B61A40-C46D-4DE0-A072-401AE653E3C4}"/>
    <dgm:cxn modelId="{5FA36EE6-1EC6-497B-A5C6-BDC6F9B1356B}" type="presOf" srcId="{D39E1DAE-3236-4A46-8606-1684A0C95E5E}" destId="{400B2170-BE2B-4356-98C9-557041F08278}" srcOrd="0" destOrd="0" presId="urn:microsoft.com/office/officeart/2005/8/layout/hierarchy3"/>
    <dgm:cxn modelId="{049CE1F3-2ACD-4A4B-9E9A-9480AE894E95}" type="presOf" srcId="{D2C9EB66-C87B-4A7E-9908-DD780266770E}" destId="{F3B7A132-CAE1-4192-BFF1-8FE57A7D28CF}" srcOrd="0" destOrd="0" presId="urn:microsoft.com/office/officeart/2005/8/layout/hierarchy3"/>
    <dgm:cxn modelId="{299177FB-6229-4EF4-8458-C4B8A008C47E}" type="presOf" srcId="{CCAC722F-706A-4723-8D3F-20FFB9E325F9}" destId="{CBA58428-0CD2-446C-A72C-B7A0C5F37BE9}" srcOrd="0" destOrd="0" presId="urn:microsoft.com/office/officeart/2005/8/layout/hierarchy3"/>
    <dgm:cxn modelId="{416224FD-1A65-40AF-BB66-A651F83B511C}" type="presOf" srcId="{37A595E2-20A6-4F74-9D3E-A97F9A719747}" destId="{B3A9C059-774A-416C-B671-C4FFE6AE4DAC}" srcOrd="0" destOrd="0" presId="urn:microsoft.com/office/officeart/2005/8/layout/hierarchy3"/>
    <dgm:cxn modelId="{FFF86498-AD09-47AA-B0BD-1A9EF4E93E07}" type="presParOf" srcId="{400B2170-BE2B-4356-98C9-557041F08278}" destId="{D6D77990-04D9-4730-BB61-3BE4B2D5F442}" srcOrd="0" destOrd="0" presId="urn:microsoft.com/office/officeart/2005/8/layout/hierarchy3"/>
    <dgm:cxn modelId="{CE83D2E6-BADC-41E2-9566-A78362D9F881}" type="presParOf" srcId="{D6D77990-04D9-4730-BB61-3BE4B2D5F442}" destId="{753D01AD-07BF-43E6-94BD-DE03F91E3D14}" srcOrd="0" destOrd="0" presId="urn:microsoft.com/office/officeart/2005/8/layout/hierarchy3"/>
    <dgm:cxn modelId="{5343CF57-CFBC-425F-822C-BD46EFD5C8D8}" type="presParOf" srcId="{753D01AD-07BF-43E6-94BD-DE03F91E3D14}" destId="{EFB8EE24-838E-4BC6-8D32-003C2FEF865B}" srcOrd="0" destOrd="0" presId="urn:microsoft.com/office/officeart/2005/8/layout/hierarchy3"/>
    <dgm:cxn modelId="{47EC22F8-D514-4899-AFE7-0EA1CE1D5C6B}" type="presParOf" srcId="{753D01AD-07BF-43E6-94BD-DE03F91E3D14}" destId="{143E264B-26D0-4DD4-8588-A90B63F340BC}" srcOrd="1" destOrd="0" presId="urn:microsoft.com/office/officeart/2005/8/layout/hierarchy3"/>
    <dgm:cxn modelId="{A8FD2DE1-466C-4228-8FEE-0DB6334D6CB5}" type="presParOf" srcId="{D6D77990-04D9-4730-BB61-3BE4B2D5F442}" destId="{777E5B9C-21B1-4209-83E9-9BC77B64FC4F}" srcOrd="1" destOrd="0" presId="urn:microsoft.com/office/officeart/2005/8/layout/hierarchy3"/>
    <dgm:cxn modelId="{2CAF5B0C-865C-4507-AB2D-D6107BAA4D70}" type="presParOf" srcId="{777E5B9C-21B1-4209-83E9-9BC77B64FC4F}" destId="{CBA58428-0CD2-446C-A72C-B7A0C5F37BE9}" srcOrd="0" destOrd="0" presId="urn:microsoft.com/office/officeart/2005/8/layout/hierarchy3"/>
    <dgm:cxn modelId="{B466E5B5-D459-426B-9109-E0BDD6DA95C8}" type="presParOf" srcId="{777E5B9C-21B1-4209-83E9-9BC77B64FC4F}" destId="{89056F5A-3A65-486B-889A-D29ABB59BA10}" srcOrd="1" destOrd="0" presId="urn:microsoft.com/office/officeart/2005/8/layout/hierarchy3"/>
    <dgm:cxn modelId="{A8C5134D-395F-41EB-8AF5-C4642151A66F}" type="presParOf" srcId="{777E5B9C-21B1-4209-83E9-9BC77B64FC4F}" destId="{D91051C2-63E7-4101-828E-CF60724583C5}" srcOrd="2" destOrd="0" presId="urn:microsoft.com/office/officeart/2005/8/layout/hierarchy3"/>
    <dgm:cxn modelId="{D1404A17-AEEB-4142-9515-79B26CD351E5}" type="presParOf" srcId="{777E5B9C-21B1-4209-83E9-9BC77B64FC4F}" destId="{5FAAA4CB-4FB1-4CFD-9A55-FA3D8B5B54C1}" srcOrd="3" destOrd="0" presId="urn:microsoft.com/office/officeart/2005/8/layout/hierarchy3"/>
    <dgm:cxn modelId="{B51D2C16-7439-44E0-8A2B-9B3956ECD692}" type="presParOf" srcId="{400B2170-BE2B-4356-98C9-557041F08278}" destId="{82D434DA-AEDE-488F-A688-91FAD4B8D150}" srcOrd="1" destOrd="0" presId="urn:microsoft.com/office/officeart/2005/8/layout/hierarchy3"/>
    <dgm:cxn modelId="{BC137D6C-7D09-45C7-902B-C2823C9A34EE}" type="presParOf" srcId="{82D434DA-AEDE-488F-A688-91FAD4B8D150}" destId="{AA0126C5-B856-4BF1-8714-A89764C14A22}" srcOrd="0" destOrd="0" presId="urn:microsoft.com/office/officeart/2005/8/layout/hierarchy3"/>
    <dgm:cxn modelId="{983526E9-48B2-448C-ADB6-D1EF00963346}" type="presParOf" srcId="{AA0126C5-B856-4BF1-8714-A89764C14A22}" destId="{9FAC8B17-6FC5-4789-88E2-3164273FF4ED}" srcOrd="0" destOrd="0" presId="urn:microsoft.com/office/officeart/2005/8/layout/hierarchy3"/>
    <dgm:cxn modelId="{E74CF422-6A21-4087-BA3B-2E9DD4C49A0B}" type="presParOf" srcId="{AA0126C5-B856-4BF1-8714-A89764C14A22}" destId="{E9C7B7D7-B3B2-4CCB-9662-1EB3BBD61958}" srcOrd="1" destOrd="0" presId="urn:microsoft.com/office/officeart/2005/8/layout/hierarchy3"/>
    <dgm:cxn modelId="{1BD3BCE3-E9F9-493D-8A42-D4F9A7386FC2}" type="presParOf" srcId="{82D434DA-AEDE-488F-A688-91FAD4B8D150}" destId="{4943FBDA-4EBC-492B-B898-5734D277D301}" srcOrd="1" destOrd="0" presId="urn:microsoft.com/office/officeart/2005/8/layout/hierarchy3"/>
    <dgm:cxn modelId="{5EFA6339-BF05-4F1C-85B2-0A18AECF1568}" type="presParOf" srcId="{4943FBDA-4EBC-492B-B898-5734D277D301}" destId="{2E1A59D7-D01E-45EE-8357-4CE3856A0425}" srcOrd="0" destOrd="0" presId="urn:microsoft.com/office/officeart/2005/8/layout/hierarchy3"/>
    <dgm:cxn modelId="{99AB13DE-0E2A-43EF-A514-785BFF65698E}" type="presParOf" srcId="{4943FBDA-4EBC-492B-B898-5734D277D301}" destId="{842FD565-EA26-43AF-86BE-C7FB4A4DB8C5}" srcOrd="1" destOrd="0" presId="urn:microsoft.com/office/officeart/2005/8/layout/hierarchy3"/>
    <dgm:cxn modelId="{EEE28209-E6D7-44CB-9B68-EFA37ABAEB7C}" type="presParOf" srcId="{400B2170-BE2B-4356-98C9-557041F08278}" destId="{8276203C-509C-4A49-B186-284BA5987D9C}" srcOrd="2" destOrd="0" presId="urn:microsoft.com/office/officeart/2005/8/layout/hierarchy3"/>
    <dgm:cxn modelId="{470FDC61-6787-4414-93DD-931F544C5FBF}" type="presParOf" srcId="{8276203C-509C-4A49-B186-284BA5987D9C}" destId="{C8310B20-3EC9-48D0-88C2-D507CF1C7360}" srcOrd="0" destOrd="0" presId="urn:microsoft.com/office/officeart/2005/8/layout/hierarchy3"/>
    <dgm:cxn modelId="{5EADB4A3-9A54-4E09-94DB-8A533B95B282}" type="presParOf" srcId="{C8310B20-3EC9-48D0-88C2-D507CF1C7360}" destId="{A0729B31-0563-416C-A909-1484D250EAA8}" srcOrd="0" destOrd="0" presId="urn:microsoft.com/office/officeart/2005/8/layout/hierarchy3"/>
    <dgm:cxn modelId="{376A34DC-6288-4777-B2AE-0C2DFEDF67DD}" type="presParOf" srcId="{C8310B20-3EC9-48D0-88C2-D507CF1C7360}" destId="{C258CF7E-ED03-4A66-BD1D-D852ABC532A9}" srcOrd="1" destOrd="0" presId="urn:microsoft.com/office/officeart/2005/8/layout/hierarchy3"/>
    <dgm:cxn modelId="{32F3D2B9-DF00-4852-8ACF-52F202D99674}" type="presParOf" srcId="{8276203C-509C-4A49-B186-284BA5987D9C}" destId="{81901633-E7D5-4A58-80FA-746FE7657F62}" srcOrd="1" destOrd="0" presId="urn:microsoft.com/office/officeart/2005/8/layout/hierarchy3"/>
    <dgm:cxn modelId="{EAE73584-8A69-4366-B936-44451A50601B}" type="presParOf" srcId="{81901633-E7D5-4A58-80FA-746FE7657F62}" destId="{F3B7A132-CAE1-4192-BFF1-8FE57A7D28CF}" srcOrd="0" destOrd="0" presId="urn:microsoft.com/office/officeart/2005/8/layout/hierarchy3"/>
    <dgm:cxn modelId="{B52BE933-6964-4964-9F96-AC9DE8ED3D1A}" type="presParOf" srcId="{81901633-E7D5-4A58-80FA-746FE7657F62}" destId="{B3A9C059-774A-416C-B671-C4FFE6AE4DA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C3A093-65DB-43B1-868C-264E205FCE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DB5158-CC32-4070-BF6D-873087A0588A}">
      <dgm:prSet/>
      <dgm:spPr/>
      <dgm:t>
        <a:bodyPr/>
        <a:lstStyle/>
        <a:p>
          <a:r>
            <a:rPr lang="en-US" baseline="0" dirty="0"/>
            <a:t>Review and Sign Membership Statements</a:t>
          </a:r>
          <a:endParaRPr lang="en-US" dirty="0"/>
        </a:p>
      </dgm:t>
    </dgm:pt>
    <dgm:pt modelId="{7B3D5134-8910-4C3A-A741-7BC90C5C0313}" type="parTrans" cxnId="{06A41B60-3F6A-4DA5-A800-EAA2032FF842}">
      <dgm:prSet/>
      <dgm:spPr/>
      <dgm:t>
        <a:bodyPr/>
        <a:lstStyle/>
        <a:p>
          <a:endParaRPr lang="en-US"/>
        </a:p>
      </dgm:t>
    </dgm:pt>
    <dgm:pt modelId="{F94678A6-A155-44C2-84A1-A19A42B1A823}" type="sibTrans" cxnId="{06A41B60-3F6A-4DA5-A800-EAA2032FF842}">
      <dgm:prSet/>
      <dgm:spPr/>
      <dgm:t>
        <a:bodyPr/>
        <a:lstStyle/>
        <a:p>
          <a:endParaRPr lang="en-US"/>
        </a:p>
      </dgm:t>
    </dgm:pt>
    <dgm:pt modelId="{031B56C9-367F-4DC8-ABF1-DD0049A5C2C3}">
      <dgm:prSet/>
      <dgm:spPr>
        <a:solidFill>
          <a:schemeClr val="accent2"/>
        </a:solidFill>
      </dgm:spPr>
      <dgm:t>
        <a:bodyPr/>
        <a:lstStyle/>
        <a:p>
          <a:r>
            <a:rPr lang="en-US" baseline="0" dirty="0"/>
            <a:t>Reach out or be responsive to workgroup engagement opportunities</a:t>
          </a:r>
          <a:endParaRPr lang="en-US" dirty="0"/>
        </a:p>
      </dgm:t>
    </dgm:pt>
    <dgm:pt modelId="{69F82AB7-36D8-4AED-A972-505CAD721C23}" type="parTrans" cxnId="{5D88588C-B0E7-40A9-A392-6868E9CD2908}">
      <dgm:prSet/>
      <dgm:spPr/>
      <dgm:t>
        <a:bodyPr/>
        <a:lstStyle/>
        <a:p>
          <a:endParaRPr lang="en-US"/>
        </a:p>
      </dgm:t>
    </dgm:pt>
    <dgm:pt modelId="{1800557C-EE34-401F-8E56-529C786ECBB2}" type="sibTrans" cxnId="{5D88588C-B0E7-40A9-A392-6868E9CD2908}">
      <dgm:prSet/>
      <dgm:spPr/>
      <dgm:t>
        <a:bodyPr/>
        <a:lstStyle/>
        <a:p>
          <a:endParaRPr lang="en-US"/>
        </a:p>
      </dgm:t>
    </dgm:pt>
    <dgm:pt modelId="{736F173E-5CF0-4FFF-A758-6669236E1EA4}">
      <dgm:prSet/>
      <dgm:spPr>
        <a:solidFill>
          <a:schemeClr val="accent3"/>
        </a:solidFill>
      </dgm:spPr>
      <dgm:t>
        <a:bodyPr/>
        <a:lstStyle/>
        <a:p>
          <a:r>
            <a:rPr lang="en-US" baseline="0" dirty="0"/>
            <a:t>Plan to reconvene in September (Date, TBD)</a:t>
          </a:r>
          <a:endParaRPr lang="en-US" dirty="0"/>
        </a:p>
      </dgm:t>
    </dgm:pt>
    <dgm:pt modelId="{D7C80EF6-B728-4A30-8ACA-E9BF94905B00}" type="parTrans" cxnId="{82832064-B601-4D8F-96D6-F30FC7A8BA31}">
      <dgm:prSet/>
      <dgm:spPr/>
      <dgm:t>
        <a:bodyPr/>
        <a:lstStyle/>
        <a:p>
          <a:endParaRPr lang="en-US"/>
        </a:p>
      </dgm:t>
    </dgm:pt>
    <dgm:pt modelId="{CDF7D812-91A5-47B1-9BF4-D93FC374E3DD}" type="sibTrans" cxnId="{82832064-B601-4D8F-96D6-F30FC7A8BA31}">
      <dgm:prSet/>
      <dgm:spPr/>
      <dgm:t>
        <a:bodyPr/>
        <a:lstStyle/>
        <a:p>
          <a:endParaRPr lang="en-US"/>
        </a:p>
      </dgm:t>
    </dgm:pt>
    <dgm:pt modelId="{F752EE70-4952-4B69-B9D8-E4723ECB8D23}">
      <dgm:prSet/>
      <dgm:spPr/>
      <dgm:t>
        <a:bodyPr/>
        <a:lstStyle/>
        <a:p>
          <a:r>
            <a:rPr lang="en-US" dirty="0"/>
            <a:t>By July 14</a:t>
          </a:r>
          <a:r>
            <a:rPr lang="en-US" baseline="30000" dirty="0"/>
            <a:t>th</a:t>
          </a:r>
          <a:r>
            <a:rPr lang="en-US" dirty="0"/>
            <a:t>, 2023</a:t>
          </a:r>
        </a:p>
      </dgm:t>
    </dgm:pt>
    <dgm:pt modelId="{C79CD70E-74E5-4569-971C-C528CB034A12}" type="parTrans" cxnId="{AE18153D-4A41-4AEC-AFE2-5E177CEB4004}">
      <dgm:prSet/>
      <dgm:spPr/>
      <dgm:t>
        <a:bodyPr/>
        <a:lstStyle/>
        <a:p>
          <a:endParaRPr lang="en-US"/>
        </a:p>
      </dgm:t>
    </dgm:pt>
    <dgm:pt modelId="{694EB4BE-CE49-447D-870D-877A223E58C5}" type="sibTrans" cxnId="{AE18153D-4A41-4AEC-AFE2-5E177CEB4004}">
      <dgm:prSet/>
      <dgm:spPr/>
      <dgm:t>
        <a:bodyPr/>
        <a:lstStyle/>
        <a:p>
          <a:endParaRPr lang="en-US"/>
        </a:p>
      </dgm:t>
    </dgm:pt>
    <dgm:pt modelId="{DA4B96D4-DDA3-49F6-807D-433D90AA5BAD}">
      <dgm:prSet/>
      <dgm:spPr/>
      <dgm:t>
        <a:bodyPr/>
        <a:lstStyle/>
        <a:p>
          <a:r>
            <a:rPr lang="en-US" dirty="0"/>
            <a:t>Recommend and help recruit more people with lived experience of homelessness</a:t>
          </a:r>
        </a:p>
      </dgm:t>
    </dgm:pt>
    <dgm:pt modelId="{43A8ED41-F5CB-4F25-AFFC-0BF8ADE52A52}" type="parTrans" cxnId="{2DB71CC8-9A36-49C1-97B1-BECC2F4400DD}">
      <dgm:prSet/>
      <dgm:spPr/>
      <dgm:t>
        <a:bodyPr/>
        <a:lstStyle/>
        <a:p>
          <a:endParaRPr lang="en-US"/>
        </a:p>
      </dgm:t>
    </dgm:pt>
    <dgm:pt modelId="{D89C5221-2BB7-491C-A41D-B4C4462344C5}" type="sibTrans" cxnId="{2DB71CC8-9A36-49C1-97B1-BECC2F4400DD}">
      <dgm:prSet/>
      <dgm:spPr/>
      <dgm:t>
        <a:bodyPr/>
        <a:lstStyle/>
        <a:p>
          <a:endParaRPr lang="en-US"/>
        </a:p>
      </dgm:t>
    </dgm:pt>
    <dgm:pt modelId="{9B650F9B-ECBF-4D38-92AF-CE688A2DC4FE}">
      <dgm:prSet/>
      <dgm:spPr/>
      <dgm:t>
        <a:bodyPr/>
        <a:lstStyle/>
        <a:p>
          <a:r>
            <a:rPr lang="en-US" dirty="0"/>
            <a:t>Will evaluate progress and engagement</a:t>
          </a:r>
        </a:p>
      </dgm:t>
    </dgm:pt>
    <dgm:pt modelId="{0F3951F7-48B6-42C2-A951-8D172B45DD5B}" type="parTrans" cxnId="{004C0151-7410-407E-93EA-DE993D08B975}">
      <dgm:prSet/>
      <dgm:spPr/>
      <dgm:t>
        <a:bodyPr/>
        <a:lstStyle/>
        <a:p>
          <a:endParaRPr lang="en-US"/>
        </a:p>
      </dgm:t>
    </dgm:pt>
    <dgm:pt modelId="{8D592ADA-5DFA-4B94-BD7C-E52D2D9D6FE9}" type="sibTrans" cxnId="{004C0151-7410-407E-93EA-DE993D08B975}">
      <dgm:prSet/>
      <dgm:spPr/>
      <dgm:t>
        <a:bodyPr/>
        <a:lstStyle/>
        <a:p>
          <a:endParaRPr lang="en-US"/>
        </a:p>
      </dgm:t>
    </dgm:pt>
    <dgm:pt modelId="{92520A83-0A71-4D34-9BC8-CDB374AA1B8F}">
      <dgm:prSet/>
      <dgm:spPr/>
      <dgm:t>
        <a:bodyPr/>
        <a:lstStyle/>
        <a:p>
          <a:r>
            <a:rPr lang="en-US" dirty="0"/>
            <a:t>Commit to working together differently </a:t>
          </a:r>
        </a:p>
      </dgm:t>
    </dgm:pt>
    <dgm:pt modelId="{A6471BDE-72AD-4654-A1AD-41B296F45B07}" type="parTrans" cxnId="{BC880CDF-0BA9-4EDE-A219-6CC2FDA93D17}">
      <dgm:prSet/>
      <dgm:spPr/>
      <dgm:t>
        <a:bodyPr/>
        <a:lstStyle/>
        <a:p>
          <a:endParaRPr lang="en-US"/>
        </a:p>
      </dgm:t>
    </dgm:pt>
    <dgm:pt modelId="{D85D99F3-8F63-4438-B204-5C3229363F85}" type="sibTrans" cxnId="{BC880CDF-0BA9-4EDE-A219-6CC2FDA93D17}">
      <dgm:prSet/>
      <dgm:spPr/>
      <dgm:t>
        <a:bodyPr/>
        <a:lstStyle/>
        <a:p>
          <a:endParaRPr lang="en-US"/>
        </a:p>
      </dgm:t>
    </dgm:pt>
    <dgm:pt modelId="{72CF149D-EBDE-4B96-827B-08699C298BC5}">
      <dgm:prSet/>
      <dgm:spPr>
        <a:solidFill>
          <a:schemeClr val="accent6"/>
        </a:solidFill>
      </dgm:spPr>
      <dgm:t>
        <a:bodyPr/>
        <a:lstStyle/>
        <a:p>
          <a:r>
            <a:rPr lang="en-US" dirty="0"/>
            <a:t>Be a champion of this goal!</a:t>
          </a:r>
        </a:p>
      </dgm:t>
    </dgm:pt>
    <dgm:pt modelId="{D330B6C4-3F21-473C-B97A-E53D9B4528C1}" type="parTrans" cxnId="{4C5244E4-80FB-4139-BC89-40BF62E3FCA7}">
      <dgm:prSet/>
      <dgm:spPr/>
      <dgm:t>
        <a:bodyPr/>
        <a:lstStyle/>
        <a:p>
          <a:endParaRPr lang="en-US"/>
        </a:p>
      </dgm:t>
    </dgm:pt>
    <dgm:pt modelId="{44034743-F6E8-4EE6-A710-A3B41583C6D3}" type="sibTrans" cxnId="{4C5244E4-80FB-4139-BC89-40BF62E3FCA7}">
      <dgm:prSet/>
      <dgm:spPr/>
      <dgm:t>
        <a:bodyPr/>
        <a:lstStyle/>
        <a:p>
          <a:endParaRPr lang="en-US"/>
        </a:p>
      </dgm:t>
    </dgm:pt>
    <dgm:pt modelId="{8C3DCACE-30EA-4488-8759-830BD7D687B5}">
      <dgm:prSet/>
      <dgm:spPr/>
      <dgm:t>
        <a:bodyPr/>
        <a:lstStyle/>
        <a:p>
          <a:r>
            <a:rPr lang="en-US" dirty="0"/>
            <a:t>Go back and discuss this within your organization and sphere of influence to help unite around this goal!</a:t>
          </a:r>
        </a:p>
      </dgm:t>
    </dgm:pt>
    <dgm:pt modelId="{84666D51-3E65-420B-BAEA-58BCCF166F73}" type="parTrans" cxnId="{64DFC9D6-5F17-4497-8AC4-70E2012CF441}">
      <dgm:prSet/>
      <dgm:spPr/>
      <dgm:t>
        <a:bodyPr/>
        <a:lstStyle/>
        <a:p>
          <a:endParaRPr lang="en-US"/>
        </a:p>
      </dgm:t>
    </dgm:pt>
    <dgm:pt modelId="{308CB9FD-1B13-4740-9E31-C708653713E1}" type="sibTrans" cxnId="{64DFC9D6-5F17-4497-8AC4-70E2012CF441}">
      <dgm:prSet/>
      <dgm:spPr/>
      <dgm:t>
        <a:bodyPr/>
        <a:lstStyle/>
        <a:p>
          <a:endParaRPr lang="en-US"/>
        </a:p>
      </dgm:t>
    </dgm:pt>
    <dgm:pt modelId="{A5FDB751-1FBD-45F3-8FE6-8E7765C06145}" type="pres">
      <dgm:prSet presAssocID="{F5C3A093-65DB-43B1-868C-264E205FCEB5}" presName="linear" presStyleCnt="0">
        <dgm:presLayoutVars>
          <dgm:animLvl val="lvl"/>
          <dgm:resizeHandles val="exact"/>
        </dgm:presLayoutVars>
      </dgm:prSet>
      <dgm:spPr/>
    </dgm:pt>
    <dgm:pt modelId="{311D8833-3BAC-49E9-B381-72C66CF77E0C}" type="pres">
      <dgm:prSet presAssocID="{E5DB5158-CC32-4070-BF6D-873087A0588A}" presName="parentText" presStyleLbl="node1" presStyleIdx="0" presStyleCnt="4">
        <dgm:presLayoutVars>
          <dgm:chMax val="0"/>
          <dgm:bulletEnabled val="1"/>
        </dgm:presLayoutVars>
      </dgm:prSet>
      <dgm:spPr/>
    </dgm:pt>
    <dgm:pt modelId="{B556D123-8CFB-4265-9017-40915F94F3B6}" type="pres">
      <dgm:prSet presAssocID="{E5DB5158-CC32-4070-BF6D-873087A0588A}" presName="childText" presStyleLbl="revTx" presStyleIdx="0" presStyleCnt="4">
        <dgm:presLayoutVars>
          <dgm:bulletEnabled val="1"/>
        </dgm:presLayoutVars>
      </dgm:prSet>
      <dgm:spPr/>
    </dgm:pt>
    <dgm:pt modelId="{B2EDBDCB-B698-4ED6-96E1-E0F3897C0C3B}" type="pres">
      <dgm:prSet presAssocID="{031B56C9-367F-4DC8-ABF1-DD0049A5C2C3}" presName="parentText" presStyleLbl="node1" presStyleIdx="1" presStyleCnt="4">
        <dgm:presLayoutVars>
          <dgm:chMax val="0"/>
          <dgm:bulletEnabled val="1"/>
        </dgm:presLayoutVars>
      </dgm:prSet>
      <dgm:spPr/>
    </dgm:pt>
    <dgm:pt modelId="{E06C1685-AC69-4291-99F3-7A3754A13A84}" type="pres">
      <dgm:prSet presAssocID="{031B56C9-367F-4DC8-ABF1-DD0049A5C2C3}" presName="childText" presStyleLbl="revTx" presStyleIdx="1" presStyleCnt="4">
        <dgm:presLayoutVars>
          <dgm:bulletEnabled val="1"/>
        </dgm:presLayoutVars>
      </dgm:prSet>
      <dgm:spPr/>
    </dgm:pt>
    <dgm:pt modelId="{74B692A5-F651-490A-B50F-9988BC6FD6AB}" type="pres">
      <dgm:prSet presAssocID="{736F173E-5CF0-4FFF-A758-6669236E1EA4}" presName="parentText" presStyleLbl="node1" presStyleIdx="2" presStyleCnt="4">
        <dgm:presLayoutVars>
          <dgm:chMax val="0"/>
          <dgm:bulletEnabled val="1"/>
        </dgm:presLayoutVars>
      </dgm:prSet>
      <dgm:spPr/>
    </dgm:pt>
    <dgm:pt modelId="{5BCD66B3-790B-4A29-92F9-B1D07C662267}" type="pres">
      <dgm:prSet presAssocID="{736F173E-5CF0-4FFF-A758-6669236E1EA4}" presName="childText" presStyleLbl="revTx" presStyleIdx="2" presStyleCnt="4">
        <dgm:presLayoutVars>
          <dgm:bulletEnabled val="1"/>
        </dgm:presLayoutVars>
      </dgm:prSet>
      <dgm:spPr/>
    </dgm:pt>
    <dgm:pt modelId="{7FC38D2F-04E9-4666-9CF4-6F6413E83470}" type="pres">
      <dgm:prSet presAssocID="{72CF149D-EBDE-4B96-827B-08699C298BC5}" presName="parentText" presStyleLbl="node1" presStyleIdx="3" presStyleCnt="4">
        <dgm:presLayoutVars>
          <dgm:chMax val="0"/>
          <dgm:bulletEnabled val="1"/>
        </dgm:presLayoutVars>
      </dgm:prSet>
      <dgm:spPr/>
    </dgm:pt>
    <dgm:pt modelId="{D2F9DE9B-ED45-45B0-B6CC-E658684416C8}" type="pres">
      <dgm:prSet presAssocID="{72CF149D-EBDE-4B96-827B-08699C298BC5}" presName="childText" presStyleLbl="revTx" presStyleIdx="3" presStyleCnt="4">
        <dgm:presLayoutVars>
          <dgm:bulletEnabled val="1"/>
        </dgm:presLayoutVars>
      </dgm:prSet>
      <dgm:spPr/>
    </dgm:pt>
  </dgm:ptLst>
  <dgm:cxnLst>
    <dgm:cxn modelId="{3341631C-F534-4E0D-96BE-DBA82B8257AF}" type="presOf" srcId="{DA4B96D4-DDA3-49F6-807D-433D90AA5BAD}" destId="{E06C1685-AC69-4291-99F3-7A3754A13A84}" srcOrd="0" destOrd="0" presId="urn:microsoft.com/office/officeart/2005/8/layout/vList2"/>
    <dgm:cxn modelId="{FF5F0222-963A-485D-8E13-46040DF668C2}" type="presOf" srcId="{F752EE70-4952-4B69-B9D8-E4723ECB8D23}" destId="{B556D123-8CFB-4265-9017-40915F94F3B6}" srcOrd="0" destOrd="0" presId="urn:microsoft.com/office/officeart/2005/8/layout/vList2"/>
    <dgm:cxn modelId="{E209722C-D52E-4BB3-8172-3DDBB57E75BA}" type="presOf" srcId="{92520A83-0A71-4D34-9BC8-CDB374AA1B8F}" destId="{E06C1685-AC69-4291-99F3-7A3754A13A84}" srcOrd="0" destOrd="1" presId="urn:microsoft.com/office/officeart/2005/8/layout/vList2"/>
    <dgm:cxn modelId="{AE18153D-4A41-4AEC-AFE2-5E177CEB4004}" srcId="{E5DB5158-CC32-4070-BF6D-873087A0588A}" destId="{F752EE70-4952-4B69-B9D8-E4723ECB8D23}" srcOrd="0" destOrd="0" parTransId="{C79CD70E-74E5-4569-971C-C528CB034A12}" sibTransId="{694EB4BE-CE49-447D-870D-877A223E58C5}"/>
    <dgm:cxn modelId="{06A41B60-3F6A-4DA5-A800-EAA2032FF842}" srcId="{F5C3A093-65DB-43B1-868C-264E205FCEB5}" destId="{E5DB5158-CC32-4070-BF6D-873087A0588A}" srcOrd="0" destOrd="0" parTransId="{7B3D5134-8910-4C3A-A741-7BC90C5C0313}" sibTransId="{F94678A6-A155-44C2-84A1-A19A42B1A823}"/>
    <dgm:cxn modelId="{82832064-B601-4D8F-96D6-F30FC7A8BA31}" srcId="{F5C3A093-65DB-43B1-868C-264E205FCEB5}" destId="{736F173E-5CF0-4FFF-A758-6669236E1EA4}" srcOrd="2" destOrd="0" parTransId="{D7C80EF6-B728-4A30-8ACA-E9BF94905B00}" sibTransId="{CDF7D812-91A5-47B1-9BF4-D93FC374E3DD}"/>
    <dgm:cxn modelId="{004C0151-7410-407E-93EA-DE993D08B975}" srcId="{736F173E-5CF0-4FFF-A758-6669236E1EA4}" destId="{9B650F9B-ECBF-4D38-92AF-CE688A2DC4FE}" srcOrd="0" destOrd="0" parTransId="{0F3951F7-48B6-42C2-A951-8D172B45DD5B}" sibTransId="{8D592ADA-5DFA-4B94-BD7C-E52D2D9D6FE9}"/>
    <dgm:cxn modelId="{5D88588C-B0E7-40A9-A392-6868E9CD2908}" srcId="{F5C3A093-65DB-43B1-868C-264E205FCEB5}" destId="{031B56C9-367F-4DC8-ABF1-DD0049A5C2C3}" srcOrd="1" destOrd="0" parTransId="{69F82AB7-36D8-4AED-A972-505CAD721C23}" sibTransId="{1800557C-EE34-401F-8E56-529C786ECBB2}"/>
    <dgm:cxn modelId="{856D048F-66FC-446C-BBB7-2CB93639F7E5}" type="presOf" srcId="{031B56C9-367F-4DC8-ABF1-DD0049A5C2C3}" destId="{B2EDBDCB-B698-4ED6-96E1-E0F3897C0C3B}" srcOrd="0" destOrd="0" presId="urn:microsoft.com/office/officeart/2005/8/layout/vList2"/>
    <dgm:cxn modelId="{AA1B8D96-451A-48A3-8115-8F7381214120}" type="presOf" srcId="{F5C3A093-65DB-43B1-868C-264E205FCEB5}" destId="{A5FDB751-1FBD-45F3-8FE6-8E7765C06145}" srcOrd="0" destOrd="0" presId="urn:microsoft.com/office/officeart/2005/8/layout/vList2"/>
    <dgm:cxn modelId="{1D554B9D-C0AA-48E1-9F34-550FE380B9CD}" type="presOf" srcId="{736F173E-5CF0-4FFF-A758-6669236E1EA4}" destId="{74B692A5-F651-490A-B50F-9988BC6FD6AB}" srcOrd="0" destOrd="0" presId="urn:microsoft.com/office/officeart/2005/8/layout/vList2"/>
    <dgm:cxn modelId="{2DB71CC8-9A36-49C1-97B1-BECC2F4400DD}" srcId="{031B56C9-367F-4DC8-ABF1-DD0049A5C2C3}" destId="{DA4B96D4-DDA3-49F6-807D-433D90AA5BAD}" srcOrd="0" destOrd="0" parTransId="{43A8ED41-F5CB-4F25-AFFC-0BF8ADE52A52}" sibTransId="{D89C5221-2BB7-491C-A41D-B4C4462344C5}"/>
    <dgm:cxn modelId="{C3E0F2D2-1DBB-4C39-AAB1-8460A49706F1}" type="presOf" srcId="{9B650F9B-ECBF-4D38-92AF-CE688A2DC4FE}" destId="{5BCD66B3-790B-4A29-92F9-B1D07C662267}" srcOrd="0" destOrd="0" presId="urn:microsoft.com/office/officeart/2005/8/layout/vList2"/>
    <dgm:cxn modelId="{64DFC9D6-5F17-4497-8AC4-70E2012CF441}" srcId="{72CF149D-EBDE-4B96-827B-08699C298BC5}" destId="{8C3DCACE-30EA-4488-8759-830BD7D687B5}" srcOrd="0" destOrd="0" parTransId="{84666D51-3E65-420B-BAEA-58BCCF166F73}" sibTransId="{308CB9FD-1B13-4740-9E31-C708653713E1}"/>
    <dgm:cxn modelId="{A91090D7-528F-4F20-B2A4-7B32B9B2661B}" type="presOf" srcId="{E5DB5158-CC32-4070-BF6D-873087A0588A}" destId="{311D8833-3BAC-49E9-B381-72C66CF77E0C}" srcOrd="0" destOrd="0" presId="urn:microsoft.com/office/officeart/2005/8/layout/vList2"/>
    <dgm:cxn modelId="{C7019ADD-F32A-45E2-8E7D-58B51C6A031A}" type="presOf" srcId="{8C3DCACE-30EA-4488-8759-830BD7D687B5}" destId="{D2F9DE9B-ED45-45B0-B6CC-E658684416C8}" srcOrd="0" destOrd="0" presId="urn:microsoft.com/office/officeart/2005/8/layout/vList2"/>
    <dgm:cxn modelId="{BC880CDF-0BA9-4EDE-A219-6CC2FDA93D17}" srcId="{031B56C9-367F-4DC8-ABF1-DD0049A5C2C3}" destId="{92520A83-0A71-4D34-9BC8-CDB374AA1B8F}" srcOrd="1" destOrd="0" parTransId="{A6471BDE-72AD-4654-A1AD-41B296F45B07}" sibTransId="{D85D99F3-8F63-4438-B204-5C3229363F85}"/>
    <dgm:cxn modelId="{64FCA9E3-7A37-4927-AB52-1C07AFA6C90F}" type="presOf" srcId="{72CF149D-EBDE-4B96-827B-08699C298BC5}" destId="{7FC38D2F-04E9-4666-9CF4-6F6413E83470}" srcOrd="0" destOrd="0" presId="urn:microsoft.com/office/officeart/2005/8/layout/vList2"/>
    <dgm:cxn modelId="{4C5244E4-80FB-4139-BC89-40BF62E3FCA7}" srcId="{F5C3A093-65DB-43B1-868C-264E205FCEB5}" destId="{72CF149D-EBDE-4B96-827B-08699C298BC5}" srcOrd="3" destOrd="0" parTransId="{D330B6C4-3F21-473C-B97A-E53D9B4528C1}" sibTransId="{44034743-F6E8-4EE6-A710-A3B41583C6D3}"/>
    <dgm:cxn modelId="{BBADE587-A10F-43A5-9B0D-3C118610FFDE}" type="presParOf" srcId="{A5FDB751-1FBD-45F3-8FE6-8E7765C06145}" destId="{311D8833-3BAC-49E9-B381-72C66CF77E0C}" srcOrd="0" destOrd="0" presId="urn:microsoft.com/office/officeart/2005/8/layout/vList2"/>
    <dgm:cxn modelId="{1B5913AC-7B2F-4305-9004-DB35F2143EE0}" type="presParOf" srcId="{A5FDB751-1FBD-45F3-8FE6-8E7765C06145}" destId="{B556D123-8CFB-4265-9017-40915F94F3B6}" srcOrd="1" destOrd="0" presId="urn:microsoft.com/office/officeart/2005/8/layout/vList2"/>
    <dgm:cxn modelId="{F732EEE7-333F-41E1-8735-B2C3CDCDAF42}" type="presParOf" srcId="{A5FDB751-1FBD-45F3-8FE6-8E7765C06145}" destId="{B2EDBDCB-B698-4ED6-96E1-E0F3897C0C3B}" srcOrd="2" destOrd="0" presId="urn:microsoft.com/office/officeart/2005/8/layout/vList2"/>
    <dgm:cxn modelId="{729709D8-F5EA-454E-AC36-C73879DEEABA}" type="presParOf" srcId="{A5FDB751-1FBD-45F3-8FE6-8E7765C06145}" destId="{E06C1685-AC69-4291-99F3-7A3754A13A84}" srcOrd="3" destOrd="0" presId="urn:microsoft.com/office/officeart/2005/8/layout/vList2"/>
    <dgm:cxn modelId="{419CB14B-5348-4F0C-BCE6-AC7E4D837AA5}" type="presParOf" srcId="{A5FDB751-1FBD-45F3-8FE6-8E7765C06145}" destId="{74B692A5-F651-490A-B50F-9988BC6FD6AB}" srcOrd="4" destOrd="0" presId="urn:microsoft.com/office/officeart/2005/8/layout/vList2"/>
    <dgm:cxn modelId="{E72CAE8D-FB2A-476B-BD60-C860ECFC24F3}" type="presParOf" srcId="{A5FDB751-1FBD-45F3-8FE6-8E7765C06145}" destId="{5BCD66B3-790B-4A29-92F9-B1D07C662267}" srcOrd="5" destOrd="0" presId="urn:microsoft.com/office/officeart/2005/8/layout/vList2"/>
    <dgm:cxn modelId="{3E019C00-4885-4067-882C-08B467A6259C}" type="presParOf" srcId="{A5FDB751-1FBD-45F3-8FE6-8E7765C06145}" destId="{7FC38D2F-04E9-4666-9CF4-6F6413E83470}" srcOrd="6" destOrd="0" presId="urn:microsoft.com/office/officeart/2005/8/layout/vList2"/>
    <dgm:cxn modelId="{AC14BF64-4AE4-4EC2-82BE-8540EE6146E4}" type="presParOf" srcId="{A5FDB751-1FBD-45F3-8FE6-8E7765C06145}" destId="{D2F9DE9B-ED45-45B0-B6CC-E658684416C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30338-9165-4BB1-87F3-D5E9939415C6}" type="doc">
      <dgm:prSet loTypeId="urn:microsoft.com/office/officeart/2005/8/layout/gear1" loCatId="process" qsTypeId="urn:microsoft.com/office/officeart/2005/8/quickstyle/simple1" qsCatId="simple" csTypeId="urn:microsoft.com/office/officeart/2005/8/colors/colorful1" csCatId="colorful" phldr="1"/>
      <dgm:spPr/>
    </dgm:pt>
    <dgm:pt modelId="{8062B573-6919-42FF-BE74-FA3BA32D08B6}">
      <dgm:prSet phldrT="[Text]"/>
      <dgm:spPr>
        <a:solidFill>
          <a:schemeClr val="accent1"/>
        </a:solidFill>
      </dgm:spPr>
      <dgm:t>
        <a:bodyPr/>
        <a:lstStyle/>
        <a:p>
          <a:r>
            <a:rPr lang="en-US" dirty="0"/>
            <a:t>Implementation Workgroups</a:t>
          </a:r>
        </a:p>
      </dgm:t>
    </dgm:pt>
    <dgm:pt modelId="{5636ED55-1E82-40BC-BC73-A893579023D8}" type="parTrans" cxnId="{FD0CAA3D-A8E1-408F-AB36-173A0621A7C6}">
      <dgm:prSet/>
      <dgm:spPr/>
      <dgm:t>
        <a:bodyPr/>
        <a:lstStyle/>
        <a:p>
          <a:endParaRPr lang="en-US"/>
        </a:p>
      </dgm:t>
    </dgm:pt>
    <dgm:pt modelId="{929C5639-04A6-43C8-B076-BB9632BBCF31}" type="sibTrans" cxnId="{FD0CAA3D-A8E1-408F-AB36-173A0621A7C6}">
      <dgm:prSet/>
      <dgm:spPr>
        <a:solidFill>
          <a:schemeClr val="accent1"/>
        </a:solidFill>
      </dgm:spPr>
      <dgm:t>
        <a:bodyPr/>
        <a:lstStyle/>
        <a:p>
          <a:endParaRPr lang="en-US"/>
        </a:p>
      </dgm:t>
    </dgm:pt>
    <dgm:pt modelId="{2AE970A4-CB6B-4643-BBDD-1F04CFF81359}">
      <dgm:prSet phldrT="[Text]"/>
      <dgm:spPr>
        <a:solidFill>
          <a:schemeClr val="accent2"/>
        </a:solidFill>
      </dgm:spPr>
      <dgm:t>
        <a:bodyPr/>
        <a:lstStyle/>
        <a:p>
          <a:r>
            <a:rPr lang="en-US" dirty="0"/>
            <a:t>CoC Support Entities</a:t>
          </a:r>
        </a:p>
      </dgm:t>
    </dgm:pt>
    <dgm:pt modelId="{89E57C79-059B-438C-9EA4-BCEB64F1DC05}" type="parTrans" cxnId="{183A3BF6-04ED-41A1-BD08-F240EC9DEDD1}">
      <dgm:prSet/>
      <dgm:spPr/>
      <dgm:t>
        <a:bodyPr/>
        <a:lstStyle/>
        <a:p>
          <a:endParaRPr lang="en-US"/>
        </a:p>
      </dgm:t>
    </dgm:pt>
    <dgm:pt modelId="{778CEDA4-4D54-4294-9B8D-645A6EDF03BC}" type="sibTrans" cxnId="{183A3BF6-04ED-41A1-BD08-F240EC9DEDD1}">
      <dgm:prSet/>
      <dgm:spPr>
        <a:solidFill>
          <a:schemeClr val="accent2"/>
        </a:solidFill>
      </dgm:spPr>
      <dgm:t>
        <a:bodyPr/>
        <a:lstStyle/>
        <a:p>
          <a:endParaRPr lang="en-US"/>
        </a:p>
      </dgm:t>
    </dgm:pt>
    <dgm:pt modelId="{9A9A6983-B7BF-431A-987A-64B9156A8A4B}">
      <dgm:prSet phldrT="[Text]"/>
      <dgm:spPr>
        <a:solidFill>
          <a:schemeClr val="accent3"/>
        </a:solidFill>
      </dgm:spPr>
      <dgm:t>
        <a:bodyPr/>
        <a:lstStyle/>
        <a:p>
          <a:r>
            <a:rPr lang="en-US" dirty="0"/>
            <a:t>Blueprint Council (Governing Board)</a:t>
          </a:r>
        </a:p>
      </dgm:t>
    </dgm:pt>
    <dgm:pt modelId="{20682925-A20D-4369-910A-21804E6BFC76}" type="parTrans" cxnId="{8A3D0815-D423-46F8-896D-3EB6456EDC26}">
      <dgm:prSet/>
      <dgm:spPr/>
      <dgm:t>
        <a:bodyPr/>
        <a:lstStyle/>
        <a:p>
          <a:endParaRPr lang="en-US"/>
        </a:p>
      </dgm:t>
    </dgm:pt>
    <dgm:pt modelId="{6AE0C124-BE70-4EA0-A2C9-574780A87F87}" type="sibTrans" cxnId="{8A3D0815-D423-46F8-896D-3EB6456EDC26}">
      <dgm:prSet/>
      <dgm:spPr>
        <a:solidFill>
          <a:schemeClr val="accent3"/>
        </a:solidFill>
      </dgm:spPr>
      <dgm:t>
        <a:bodyPr/>
        <a:lstStyle/>
        <a:p>
          <a:endParaRPr lang="en-US"/>
        </a:p>
      </dgm:t>
    </dgm:pt>
    <dgm:pt modelId="{29A30F1E-BE3B-42C0-AB56-7DC146A649B6}" type="pres">
      <dgm:prSet presAssocID="{91930338-9165-4BB1-87F3-D5E9939415C6}" presName="composite" presStyleCnt="0">
        <dgm:presLayoutVars>
          <dgm:chMax val="3"/>
          <dgm:animLvl val="lvl"/>
          <dgm:resizeHandles val="exact"/>
        </dgm:presLayoutVars>
      </dgm:prSet>
      <dgm:spPr/>
    </dgm:pt>
    <dgm:pt modelId="{7B5DDA39-5294-4945-8DA9-94F9821026E1}" type="pres">
      <dgm:prSet presAssocID="{8062B573-6919-42FF-BE74-FA3BA32D08B6}" presName="gear1" presStyleLbl="node1" presStyleIdx="0" presStyleCnt="3">
        <dgm:presLayoutVars>
          <dgm:chMax val="1"/>
          <dgm:bulletEnabled val="1"/>
        </dgm:presLayoutVars>
      </dgm:prSet>
      <dgm:spPr/>
    </dgm:pt>
    <dgm:pt modelId="{B7F98E0B-0245-4427-8697-316627DC0D70}" type="pres">
      <dgm:prSet presAssocID="{8062B573-6919-42FF-BE74-FA3BA32D08B6}" presName="gear1srcNode" presStyleLbl="node1" presStyleIdx="0" presStyleCnt="3"/>
      <dgm:spPr/>
    </dgm:pt>
    <dgm:pt modelId="{F6EF7647-C8DF-4963-BB02-D8A4BF46FDED}" type="pres">
      <dgm:prSet presAssocID="{8062B573-6919-42FF-BE74-FA3BA32D08B6}" presName="gear1dstNode" presStyleLbl="node1" presStyleIdx="0" presStyleCnt="3"/>
      <dgm:spPr/>
    </dgm:pt>
    <dgm:pt modelId="{F87231D3-1251-4528-A326-82FEAD138B32}" type="pres">
      <dgm:prSet presAssocID="{2AE970A4-CB6B-4643-BBDD-1F04CFF81359}" presName="gear2" presStyleLbl="node1" presStyleIdx="1" presStyleCnt="3">
        <dgm:presLayoutVars>
          <dgm:chMax val="1"/>
          <dgm:bulletEnabled val="1"/>
        </dgm:presLayoutVars>
      </dgm:prSet>
      <dgm:spPr/>
    </dgm:pt>
    <dgm:pt modelId="{8CC9A2DA-606B-4769-9BD3-9FF5EA0CAFE5}" type="pres">
      <dgm:prSet presAssocID="{2AE970A4-CB6B-4643-BBDD-1F04CFF81359}" presName="gear2srcNode" presStyleLbl="node1" presStyleIdx="1" presStyleCnt="3"/>
      <dgm:spPr/>
    </dgm:pt>
    <dgm:pt modelId="{2B90142E-3E72-4EE9-8654-71940B1F44BE}" type="pres">
      <dgm:prSet presAssocID="{2AE970A4-CB6B-4643-BBDD-1F04CFF81359}" presName="gear2dstNode" presStyleLbl="node1" presStyleIdx="1" presStyleCnt="3"/>
      <dgm:spPr/>
    </dgm:pt>
    <dgm:pt modelId="{1889184F-1950-4063-8C20-629003B18623}" type="pres">
      <dgm:prSet presAssocID="{9A9A6983-B7BF-431A-987A-64B9156A8A4B}" presName="gear3" presStyleLbl="node1" presStyleIdx="2" presStyleCnt="3"/>
      <dgm:spPr/>
    </dgm:pt>
    <dgm:pt modelId="{87C9F5E9-CF0B-46FC-8EEC-1210E74B6F52}" type="pres">
      <dgm:prSet presAssocID="{9A9A6983-B7BF-431A-987A-64B9156A8A4B}" presName="gear3tx" presStyleLbl="node1" presStyleIdx="2" presStyleCnt="3">
        <dgm:presLayoutVars>
          <dgm:chMax val="1"/>
          <dgm:bulletEnabled val="1"/>
        </dgm:presLayoutVars>
      </dgm:prSet>
      <dgm:spPr/>
    </dgm:pt>
    <dgm:pt modelId="{31DD3772-FC3D-42F7-A11E-1A940FF3B4CD}" type="pres">
      <dgm:prSet presAssocID="{9A9A6983-B7BF-431A-987A-64B9156A8A4B}" presName="gear3srcNode" presStyleLbl="node1" presStyleIdx="2" presStyleCnt="3"/>
      <dgm:spPr/>
    </dgm:pt>
    <dgm:pt modelId="{F273B24F-4EF4-42E9-B271-E487B85FCB58}" type="pres">
      <dgm:prSet presAssocID="{9A9A6983-B7BF-431A-987A-64B9156A8A4B}" presName="gear3dstNode" presStyleLbl="node1" presStyleIdx="2" presStyleCnt="3"/>
      <dgm:spPr/>
    </dgm:pt>
    <dgm:pt modelId="{F7EB612D-96E9-4BFA-A09C-B42ABEF5BC04}" type="pres">
      <dgm:prSet presAssocID="{929C5639-04A6-43C8-B076-BB9632BBCF31}" presName="connector1" presStyleLbl="sibTrans2D1" presStyleIdx="0" presStyleCnt="3"/>
      <dgm:spPr/>
    </dgm:pt>
    <dgm:pt modelId="{05746F21-7267-46BE-A713-42F8E766BF27}" type="pres">
      <dgm:prSet presAssocID="{778CEDA4-4D54-4294-9B8D-645A6EDF03BC}" presName="connector2" presStyleLbl="sibTrans2D1" presStyleIdx="1" presStyleCnt="3"/>
      <dgm:spPr/>
    </dgm:pt>
    <dgm:pt modelId="{EC6F97BE-4E24-42D5-93AD-6D5938D579EB}" type="pres">
      <dgm:prSet presAssocID="{6AE0C124-BE70-4EA0-A2C9-574780A87F87}" presName="connector3" presStyleLbl="sibTrans2D1" presStyleIdx="2" presStyleCnt="3"/>
      <dgm:spPr/>
    </dgm:pt>
  </dgm:ptLst>
  <dgm:cxnLst>
    <dgm:cxn modelId="{29B28203-AF82-429E-815B-4C10DFCBBB6C}" type="presOf" srcId="{8062B573-6919-42FF-BE74-FA3BA32D08B6}" destId="{F6EF7647-C8DF-4963-BB02-D8A4BF46FDED}" srcOrd="2" destOrd="0" presId="urn:microsoft.com/office/officeart/2005/8/layout/gear1"/>
    <dgm:cxn modelId="{7BFFAA0B-4AB0-4ABD-8741-99A0B00C80EB}" type="presOf" srcId="{8062B573-6919-42FF-BE74-FA3BA32D08B6}" destId="{B7F98E0B-0245-4427-8697-316627DC0D70}" srcOrd="1" destOrd="0" presId="urn:microsoft.com/office/officeart/2005/8/layout/gear1"/>
    <dgm:cxn modelId="{8A3D0815-D423-46F8-896D-3EB6456EDC26}" srcId="{91930338-9165-4BB1-87F3-D5E9939415C6}" destId="{9A9A6983-B7BF-431A-987A-64B9156A8A4B}" srcOrd="2" destOrd="0" parTransId="{20682925-A20D-4369-910A-21804E6BFC76}" sibTransId="{6AE0C124-BE70-4EA0-A2C9-574780A87F87}"/>
    <dgm:cxn modelId="{B5368522-016E-4A18-9E6E-F0C52FB6AEB9}" type="presOf" srcId="{2AE970A4-CB6B-4643-BBDD-1F04CFF81359}" destId="{2B90142E-3E72-4EE9-8654-71940B1F44BE}" srcOrd="2" destOrd="0" presId="urn:microsoft.com/office/officeart/2005/8/layout/gear1"/>
    <dgm:cxn modelId="{5AC15F28-618A-441B-BD59-1A4060AE8F9A}" type="presOf" srcId="{9A9A6983-B7BF-431A-987A-64B9156A8A4B}" destId="{1889184F-1950-4063-8C20-629003B18623}" srcOrd="0" destOrd="0" presId="urn:microsoft.com/office/officeart/2005/8/layout/gear1"/>
    <dgm:cxn modelId="{FD0CAA3D-A8E1-408F-AB36-173A0621A7C6}" srcId="{91930338-9165-4BB1-87F3-D5E9939415C6}" destId="{8062B573-6919-42FF-BE74-FA3BA32D08B6}" srcOrd="0" destOrd="0" parTransId="{5636ED55-1E82-40BC-BC73-A893579023D8}" sibTransId="{929C5639-04A6-43C8-B076-BB9632BBCF31}"/>
    <dgm:cxn modelId="{6209F242-0AC9-44D0-AE6E-E73410024893}" type="presOf" srcId="{8062B573-6919-42FF-BE74-FA3BA32D08B6}" destId="{7B5DDA39-5294-4945-8DA9-94F9821026E1}" srcOrd="0" destOrd="0" presId="urn:microsoft.com/office/officeart/2005/8/layout/gear1"/>
    <dgm:cxn modelId="{F461FF44-0AA4-434A-9402-019E89F2E051}" type="presOf" srcId="{9A9A6983-B7BF-431A-987A-64B9156A8A4B}" destId="{87C9F5E9-CF0B-46FC-8EEC-1210E74B6F52}" srcOrd="1" destOrd="0" presId="urn:microsoft.com/office/officeart/2005/8/layout/gear1"/>
    <dgm:cxn modelId="{0432B869-6846-4B48-A3E7-D55BB909D29E}" type="presOf" srcId="{9A9A6983-B7BF-431A-987A-64B9156A8A4B}" destId="{31DD3772-FC3D-42F7-A11E-1A940FF3B4CD}" srcOrd="2" destOrd="0" presId="urn:microsoft.com/office/officeart/2005/8/layout/gear1"/>
    <dgm:cxn modelId="{BF433D4E-DA92-4D0A-9AE0-0B13B2D33B6A}" type="presOf" srcId="{778CEDA4-4D54-4294-9B8D-645A6EDF03BC}" destId="{05746F21-7267-46BE-A713-42F8E766BF27}" srcOrd="0" destOrd="0" presId="urn:microsoft.com/office/officeart/2005/8/layout/gear1"/>
    <dgm:cxn modelId="{1ACB57A7-9101-4119-807B-9695730BACE8}" type="presOf" srcId="{6AE0C124-BE70-4EA0-A2C9-574780A87F87}" destId="{EC6F97BE-4E24-42D5-93AD-6D5938D579EB}" srcOrd="0" destOrd="0" presId="urn:microsoft.com/office/officeart/2005/8/layout/gear1"/>
    <dgm:cxn modelId="{7285DCB5-701E-4E73-88EE-D27A96CE6F1C}" type="presOf" srcId="{929C5639-04A6-43C8-B076-BB9632BBCF31}" destId="{F7EB612D-96E9-4BFA-A09C-B42ABEF5BC04}" srcOrd="0" destOrd="0" presId="urn:microsoft.com/office/officeart/2005/8/layout/gear1"/>
    <dgm:cxn modelId="{40BFDEB5-7F13-49F2-A791-1B67887D5FC5}" type="presOf" srcId="{2AE970A4-CB6B-4643-BBDD-1F04CFF81359}" destId="{F87231D3-1251-4528-A326-82FEAD138B32}" srcOrd="0" destOrd="0" presId="urn:microsoft.com/office/officeart/2005/8/layout/gear1"/>
    <dgm:cxn modelId="{0A0D08BB-B16D-46B9-899F-F51A89D8C7B2}" type="presOf" srcId="{9A9A6983-B7BF-431A-987A-64B9156A8A4B}" destId="{F273B24F-4EF4-42E9-B271-E487B85FCB58}" srcOrd="3" destOrd="0" presId="urn:microsoft.com/office/officeart/2005/8/layout/gear1"/>
    <dgm:cxn modelId="{45097DC6-F176-4C96-B068-3FD5BE14EE24}" type="presOf" srcId="{2AE970A4-CB6B-4643-BBDD-1F04CFF81359}" destId="{8CC9A2DA-606B-4769-9BD3-9FF5EA0CAFE5}" srcOrd="1" destOrd="0" presId="urn:microsoft.com/office/officeart/2005/8/layout/gear1"/>
    <dgm:cxn modelId="{68F696E2-7BA8-4159-9335-07FAAAEA17EC}" type="presOf" srcId="{91930338-9165-4BB1-87F3-D5E9939415C6}" destId="{29A30F1E-BE3B-42C0-AB56-7DC146A649B6}" srcOrd="0" destOrd="0" presId="urn:microsoft.com/office/officeart/2005/8/layout/gear1"/>
    <dgm:cxn modelId="{183A3BF6-04ED-41A1-BD08-F240EC9DEDD1}" srcId="{91930338-9165-4BB1-87F3-D5E9939415C6}" destId="{2AE970A4-CB6B-4643-BBDD-1F04CFF81359}" srcOrd="1" destOrd="0" parTransId="{89E57C79-059B-438C-9EA4-BCEB64F1DC05}" sibTransId="{778CEDA4-4D54-4294-9B8D-645A6EDF03BC}"/>
    <dgm:cxn modelId="{536867A2-67F4-4DA0-B14D-9F4A9544E5F1}" type="presParOf" srcId="{29A30F1E-BE3B-42C0-AB56-7DC146A649B6}" destId="{7B5DDA39-5294-4945-8DA9-94F9821026E1}" srcOrd="0" destOrd="0" presId="urn:microsoft.com/office/officeart/2005/8/layout/gear1"/>
    <dgm:cxn modelId="{6C9A3DF8-6102-4782-9A68-5E6E5FA274F9}" type="presParOf" srcId="{29A30F1E-BE3B-42C0-AB56-7DC146A649B6}" destId="{B7F98E0B-0245-4427-8697-316627DC0D70}" srcOrd="1" destOrd="0" presId="urn:microsoft.com/office/officeart/2005/8/layout/gear1"/>
    <dgm:cxn modelId="{D05133E4-8C73-41C5-A285-5B944E18D11B}" type="presParOf" srcId="{29A30F1E-BE3B-42C0-AB56-7DC146A649B6}" destId="{F6EF7647-C8DF-4963-BB02-D8A4BF46FDED}" srcOrd="2" destOrd="0" presId="urn:microsoft.com/office/officeart/2005/8/layout/gear1"/>
    <dgm:cxn modelId="{F721972A-55A0-4F34-BD5A-63F9F82FC8C4}" type="presParOf" srcId="{29A30F1E-BE3B-42C0-AB56-7DC146A649B6}" destId="{F87231D3-1251-4528-A326-82FEAD138B32}" srcOrd="3" destOrd="0" presId="urn:microsoft.com/office/officeart/2005/8/layout/gear1"/>
    <dgm:cxn modelId="{1EDF0F05-D502-4218-9AB8-1324397575B5}" type="presParOf" srcId="{29A30F1E-BE3B-42C0-AB56-7DC146A649B6}" destId="{8CC9A2DA-606B-4769-9BD3-9FF5EA0CAFE5}" srcOrd="4" destOrd="0" presId="urn:microsoft.com/office/officeart/2005/8/layout/gear1"/>
    <dgm:cxn modelId="{E50F3FDF-96AC-4198-AFA2-A86DBD59CC01}" type="presParOf" srcId="{29A30F1E-BE3B-42C0-AB56-7DC146A649B6}" destId="{2B90142E-3E72-4EE9-8654-71940B1F44BE}" srcOrd="5" destOrd="0" presId="urn:microsoft.com/office/officeart/2005/8/layout/gear1"/>
    <dgm:cxn modelId="{25E6EFC7-6F8F-48B3-AB4C-1B3AA6C8089C}" type="presParOf" srcId="{29A30F1E-BE3B-42C0-AB56-7DC146A649B6}" destId="{1889184F-1950-4063-8C20-629003B18623}" srcOrd="6" destOrd="0" presId="urn:microsoft.com/office/officeart/2005/8/layout/gear1"/>
    <dgm:cxn modelId="{6BC90586-46E8-486F-8BE5-6BE01DC8375D}" type="presParOf" srcId="{29A30F1E-BE3B-42C0-AB56-7DC146A649B6}" destId="{87C9F5E9-CF0B-46FC-8EEC-1210E74B6F52}" srcOrd="7" destOrd="0" presId="urn:microsoft.com/office/officeart/2005/8/layout/gear1"/>
    <dgm:cxn modelId="{6900C56D-4DF7-473D-9691-B8A2272BEEFE}" type="presParOf" srcId="{29A30F1E-BE3B-42C0-AB56-7DC146A649B6}" destId="{31DD3772-FC3D-42F7-A11E-1A940FF3B4CD}" srcOrd="8" destOrd="0" presId="urn:microsoft.com/office/officeart/2005/8/layout/gear1"/>
    <dgm:cxn modelId="{ADD608FB-84B4-4447-8862-8DAA4E5012E0}" type="presParOf" srcId="{29A30F1E-BE3B-42C0-AB56-7DC146A649B6}" destId="{F273B24F-4EF4-42E9-B271-E487B85FCB58}" srcOrd="9" destOrd="0" presId="urn:microsoft.com/office/officeart/2005/8/layout/gear1"/>
    <dgm:cxn modelId="{1E3A8BCD-D435-46A0-8D44-F2C12CAB0AFD}" type="presParOf" srcId="{29A30F1E-BE3B-42C0-AB56-7DC146A649B6}" destId="{F7EB612D-96E9-4BFA-A09C-B42ABEF5BC04}" srcOrd="10" destOrd="0" presId="urn:microsoft.com/office/officeart/2005/8/layout/gear1"/>
    <dgm:cxn modelId="{AB43AC3A-7C07-459C-B67E-ED8D32DF149D}" type="presParOf" srcId="{29A30F1E-BE3B-42C0-AB56-7DC146A649B6}" destId="{05746F21-7267-46BE-A713-42F8E766BF27}" srcOrd="11" destOrd="0" presId="urn:microsoft.com/office/officeart/2005/8/layout/gear1"/>
    <dgm:cxn modelId="{7A5D7731-3A4A-475A-B36C-3A524A2802FB}" type="presParOf" srcId="{29A30F1E-BE3B-42C0-AB56-7DC146A649B6}" destId="{EC6F97BE-4E24-42D5-93AD-6D5938D579E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002B7-A5A0-4FC1-B565-6797F68ADC52}"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3C313C8F-904A-4305-9F87-6DD1B1FCF1F5}">
      <dgm:prSet phldrT="[Text]"/>
      <dgm:spPr/>
      <dgm:t>
        <a:bodyPr/>
        <a:lstStyle/>
        <a:p>
          <a:r>
            <a:rPr lang="en-US" b="1" dirty="0">
              <a:solidFill>
                <a:schemeClr val="accent2"/>
              </a:solidFill>
              <a:latin typeface="Filson Pro" panose="02000000000000000000" pitchFamily="50" charset="0"/>
            </a:rPr>
            <a:t>What?</a:t>
          </a:r>
        </a:p>
      </dgm:t>
    </dgm:pt>
    <dgm:pt modelId="{91F5DA96-15B9-4B2E-9375-D886B859AE1F}" type="parTrans" cxnId="{46A8D3F0-A118-41D2-B13E-D89F1C2C9B07}">
      <dgm:prSet/>
      <dgm:spPr/>
      <dgm:t>
        <a:bodyPr/>
        <a:lstStyle/>
        <a:p>
          <a:endParaRPr lang="en-US"/>
        </a:p>
      </dgm:t>
    </dgm:pt>
    <dgm:pt modelId="{01EDA1DC-EA72-4EE9-9F9F-ACBEAEEF9095}" type="sibTrans" cxnId="{46A8D3F0-A118-41D2-B13E-D89F1C2C9B07}">
      <dgm:prSet/>
      <dgm:spPr/>
      <dgm:t>
        <a:bodyPr/>
        <a:lstStyle/>
        <a:p>
          <a:endParaRPr lang="en-US"/>
        </a:p>
      </dgm:t>
    </dgm:pt>
    <dgm:pt modelId="{60B2801F-965B-46B3-80D6-00FB3EB7501C}">
      <dgm:prSet phldrT="[Text]" custT="1"/>
      <dgm:spPr/>
      <dgm:t>
        <a:bodyPr/>
        <a:lstStyle/>
        <a:p>
          <a:r>
            <a:rPr lang="en-US" sz="900" dirty="0">
              <a:latin typeface="Filson Pro" panose="02000000000000000000" pitchFamily="50" charset="0"/>
            </a:rPr>
            <a:t>Delegated authority and decision-making body for the Continuum of Care</a:t>
          </a:r>
          <a:endParaRPr lang="en-US" sz="900" i="1" dirty="0">
            <a:latin typeface="Filson Pro" panose="02000000000000000000" pitchFamily="50" charset="0"/>
          </a:endParaRPr>
        </a:p>
      </dgm:t>
    </dgm:pt>
    <dgm:pt modelId="{31034FB6-9D3F-47CD-805B-8A60AE07684D}" type="parTrans" cxnId="{5513131A-2A08-41C7-B6D5-8B5614B04292}">
      <dgm:prSet/>
      <dgm:spPr/>
      <dgm:t>
        <a:bodyPr/>
        <a:lstStyle/>
        <a:p>
          <a:endParaRPr lang="en-US"/>
        </a:p>
      </dgm:t>
    </dgm:pt>
    <dgm:pt modelId="{B79CBBC9-0CF0-4C2C-9839-021BDACD01B1}" type="sibTrans" cxnId="{5513131A-2A08-41C7-B6D5-8B5614B04292}">
      <dgm:prSet/>
      <dgm:spPr/>
      <dgm:t>
        <a:bodyPr/>
        <a:lstStyle/>
        <a:p>
          <a:endParaRPr lang="en-US"/>
        </a:p>
      </dgm:t>
    </dgm:pt>
    <dgm:pt modelId="{74AAEE9F-8E84-462D-AF1A-B1ED118CF0AE}">
      <dgm:prSet phldrT="[Text]"/>
      <dgm:spPr/>
      <dgm:t>
        <a:bodyPr/>
        <a:lstStyle/>
        <a:p>
          <a:r>
            <a:rPr lang="en-US" b="1" dirty="0">
              <a:solidFill>
                <a:schemeClr val="accent1"/>
              </a:solidFill>
              <a:latin typeface="Filson Pro" panose="02000000000000000000" pitchFamily="50" charset="0"/>
            </a:rPr>
            <a:t>Why?</a:t>
          </a:r>
        </a:p>
      </dgm:t>
    </dgm:pt>
    <dgm:pt modelId="{C6274004-B66C-4638-8243-AFD3891480FF}" type="parTrans" cxnId="{9C1D4021-FE31-4BE5-86F1-6C82C993F8A4}">
      <dgm:prSet/>
      <dgm:spPr/>
      <dgm:t>
        <a:bodyPr/>
        <a:lstStyle/>
        <a:p>
          <a:endParaRPr lang="en-US"/>
        </a:p>
      </dgm:t>
    </dgm:pt>
    <dgm:pt modelId="{7CEB9F6C-3E54-44FC-A620-517DD7037045}" type="sibTrans" cxnId="{9C1D4021-FE31-4BE5-86F1-6C82C993F8A4}">
      <dgm:prSet/>
      <dgm:spPr/>
      <dgm:t>
        <a:bodyPr/>
        <a:lstStyle/>
        <a:p>
          <a:endParaRPr lang="en-US"/>
        </a:p>
      </dgm:t>
    </dgm:pt>
    <dgm:pt modelId="{545411F6-3CD2-4EA8-B829-455ED4AD445F}">
      <dgm:prSet phldrT="[Text]" custT="1"/>
      <dgm:spPr>
        <a:solidFill>
          <a:schemeClr val="accent3"/>
        </a:solidFill>
      </dgm:spPr>
      <dgm:t>
        <a:bodyPr/>
        <a:lstStyle/>
        <a:p>
          <a:r>
            <a:rPr lang="en-US" sz="900" dirty="0">
              <a:latin typeface="Filson Pro" panose="02000000000000000000" pitchFamily="50" charset="0"/>
            </a:rPr>
            <a:t>Names Seats- Director of IHA and DMD</a:t>
          </a:r>
        </a:p>
      </dgm:t>
    </dgm:pt>
    <dgm:pt modelId="{B72A64D7-5F15-44E8-9DA0-C2D6D73B7617}" type="parTrans" cxnId="{425A0EAC-86F4-48DB-85A7-1AA84175AC72}">
      <dgm:prSet/>
      <dgm:spPr/>
      <dgm:t>
        <a:bodyPr/>
        <a:lstStyle/>
        <a:p>
          <a:endParaRPr lang="en-US"/>
        </a:p>
      </dgm:t>
    </dgm:pt>
    <dgm:pt modelId="{138EDE0A-D417-4633-BDE3-D3D7BD138123}" type="sibTrans" cxnId="{425A0EAC-86F4-48DB-85A7-1AA84175AC72}">
      <dgm:prSet/>
      <dgm:spPr/>
      <dgm:t>
        <a:bodyPr/>
        <a:lstStyle/>
        <a:p>
          <a:endParaRPr lang="en-US"/>
        </a:p>
      </dgm:t>
    </dgm:pt>
    <dgm:pt modelId="{B3D6D657-3475-42B3-982C-C365D7567212}">
      <dgm:prSet phldrT="[Text]" custT="1"/>
      <dgm:spPr>
        <a:solidFill>
          <a:schemeClr val="accent3"/>
        </a:solidFill>
      </dgm:spPr>
      <dgm:t>
        <a:bodyPr/>
        <a:lstStyle/>
        <a:p>
          <a:r>
            <a:rPr lang="en-US" sz="900" dirty="0">
              <a:latin typeface="Filson Pro" panose="02000000000000000000" pitchFamily="50" charset="0"/>
            </a:rPr>
            <a:t>Appointed Seats- Private Funders, System Representatives, Business, Faith, and University/Research Representatives</a:t>
          </a:r>
        </a:p>
      </dgm:t>
    </dgm:pt>
    <dgm:pt modelId="{0C7D83C1-9EA6-44AE-BC46-4E01C006F8F2}" type="parTrans" cxnId="{894ADF8C-D616-4981-939D-D1ECD66FA33D}">
      <dgm:prSet/>
      <dgm:spPr/>
      <dgm:t>
        <a:bodyPr/>
        <a:lstStyle/>
        <a:p>
          <a:endParaRPr lang="en-US"/>
        </a:p>
      </dgm:t>
    </dgm:pt>
    <dgm:pt modelId="{DAE3D367-7EC4-4E24-9611-5980616C9CFE}" type="sibTrans" cxnId="{894ADF8C-D616-4981-939D-D1ECD66FA33D}">
      <dgm:prSet/>
      <dgm:spPr/>
      <dgm:t>
        <a:bodyPr/>
        <a:lstStyle/>
        <a:p>
          <a:endParaRPr lang="en-US"/>
        </a:p>
      </dgm:t>
    </dgm:pt>
    <dgm:pt modelId="{31006984-605F-49C5-97F4-0B94E897BDA5}">
      <dgm:prSet phldrT="[Text]"/>
      <dgm:spPr/>
      <dgm:t>
        <a:bodyPr/>
        <a:lstStyle/>
        <a:p>
          <a:r>
            <a:rPr lang="en-US" b="1" dirty="0">
              <a:solidFill>
                <a:schemeClr val="accent6"/>
              </a:solidFill>
              <a:latin typeface="Filson Pro" panose="02000000000000000000" pitchFamily="50" charset="0"/>
            </a:rPr>
            <a:t>How?</a:t>
          </a:r>
        </a:p>
      </dgm:t>
    </dgm:pt>
    <dgm:pt modelId="{C481BDEA-2E40-4EA9-8D7B-44D2F7878E25}" type="parTrans" cxnId="{3F7E491C-76BE-4C31-8470-83D186E07D80}">
      <dgm:prSet/>
      <dgm:spPr/>
      <dgm:t>
        <a:bodyPr/>
        <a:lstStyle/>
        <a:p>
          <a:endParaRPr lang="en-US"/>
        </a:p>
      </dgm:t>
    </dgm:pt>
    <dgm:pt modelId="{5EFDBE96-9F3B-4864-A6AF-1A9B24B53C34}" type="sibTrans" cxnId="{3F7E491C-76BE-4C31-8470-83D186E07D80}">
      <dgm:prSet/>
      <dgm:spPr/>
      <dgm:t>
        <a:bodyPr/>
        <a:lstStyle/>
        <a:p>
          <a:endParaRPr lang="en-US"/>
        </a:p>
      </dgm:t>
    </dgm:pt>
    <dgm:pt modelId="{157AEA41-24AE-4C6B-9ADB-D94466FC72ED}">
      <dgm:prSet phldrT="[Text]" custT="1"/>
      <dgm:spPr>
        <a:solidFill>
          <a:schemeClr val="accent6"/>
        </a:solidFill>
      </dgm:spPr>
      <dgm:t>
        <a:bodyPr/>
        <a:lstStyle/>
        <a:p>
          <a:r>
            <a:rPr lang="en-US" sz="900" dirty="0">
              <a:latin typeface="Filson Pro" panose="02000000000000000000" pitchFamily="50" charset="0"/>
            </a:rPr>
            <a:t>Work closely with the Collaborative Applicant and CoC Lead to fulfill HUD requirements</a:t>
          </a:r>
        </a:p>
      </dgm:t>
    </dgm:pt>
    <dgm:pt modelId="{B8435CD0-A155-48F8-A0F2-3E3BE4852442}" type="parTrans" cxnId="{198384B6-0029-46CC-A03D-B0EBA3A7FC78}">
      <dgm:prSet/>
      <dgm:spPr/>
      <dgm:t>
        <a:bodyPr/>
        <a:lstStyle/>
        <a:p>
          <a:endParaRPr lang="en-US"/>
        </a:p>
      </dgm:t>
    </dgm:pt>
    <dgm:pt modelId="{F71816A5-35FD-4F1C-B983-DBC4A95BB63A}" type="sibTrans" cxnId="{198384B6-0029-46CC-A03D-B0EBA3A7FC78}">
      <dgm:prSet/>
      <dgm:spPr/>
      <dgm:t>
        <a:bodyPr/>
        <a:lstStyle/>
        <a:p>
          <a:endParaRPr lang="en-US"/>
        </a:p>
      </dgm:t>
    </dgm:pt>
    <dgm:pt modelId="{D65562B5-6CC5-44B7-A39D-1F717A069BC5}">
      <dgm:prSet phldrT="[Text]"/>
      <dgm:spPr/>
      <dgm:t>
        <a:bodyPr/>
        <a:lstStyle/>
        <a:p>
          <a:r>
            <a:rPr lang="en-US" b="1" dirty="0">
              <a:solidFill>
                <a:schemeClr val="accent3"/>
              </a:solidFill>
              <a:latin typeface="Filson Pro" panose="02000000000000000000" pitchFamily="50" charset="0"/>
            </a:rPr>
            <a:t>Who?</a:t>
          </a:r>
        </a:p>
      </dgm:t>
    </dgm:pt>
    <dgm:pt modelId="{DEB2EBC2-1D79-445D-8227-51DD176EF8A6}" type="parTrans" cxnId="{C3A37BCD-2114-4965-BC73-23018417AC90}">
      <dgm:prSet/>
      <dgm:spPr/>
      <dgm:t>
        <a:bodyPr/>
        <a:lstStyle/>
        <a:p>
          <a:endParaRPr lang="en-US"/>
        </a:p>
      </dgm:t>
    </dgm:pt>
    <dgm:pt modelId="{26912D87-63BD-4D7E-9385-56A8426AA803}" type="sibTrans" cxnId="{C3A37BCD-2114-4965-BC73-23018417AC90}">
      <dgm:prSet/>
      <dgm:spPr/>
      <dgm:t>
        <a:bodyPr/>
        <a:lstStyle/>
        <a:p>
          <a:endParaRPr lang="en-US"/>
        </a:p>
      </dgm:t>
    </dgm:pt>
    <dgm:pt modelId="{56EABF7D-D17E-4417-80EB-D1C9DF4C0791}">
      <dgm:prSet phldrT="[Text]" custT="1"/>
      <dgm:spPr>
        <a:solidFill>
          <a:schemeClr val="accent1"/>
        </a:solidFill>
      </dgm:spPr>
      <dgm:t>
        <a:bodyPr/>
        <a:lstStyle/>
        <a:p>
          <a:r>
            <a:rPr lang="en-US" sz="900" dirty="0">
              <a:latin typeface="Filson Pro" panose="02000000000000000000" pitchFamily="50" charset="0"/>
            </a:rPr>
            <a:t>To ensure adherence to a collaborative, collective approach to ending homelessness.</a:t>
          </a:r>
        </a:p>
      </dgm:t>
    </dgm:pt>
    <dgm:pt modelId="{D289BDB2-9FB1-4932-A2DB-92225742F17D}" type="parTrans" cxnId="{6C19939A-6D65-4EE7-95AC-6A5440533C7A}">
      <dgm:prSet/>
      <dgm:spPr/>
      <dgm:t>
        <a:bodyPr/>
        <a:lstStyle/>
        <a:p>
          <a:endParaRPr lang="en-US"/>
        </a:p>
      </dgm:t>
    </dgm:pt>
    <dgm:pt modelId="{93A6366D-8D63-48FD-8999-CCE70F91D421}" type="sibTrans" cxnId="{6C19939A-6D65-4EE7-95AC-6A5440533C7A}">
      <dgm:prSet/>
      <dgm:spPr/>
      <dgm:t>
        <a:bodyPr/>
        <a:lstStyle/>
        <a:p>
          <a:endParaRPr lang="en-US"/>
        </a:p>
      </dgm:t>
    </dgm:pt>
    <dgm:pt modelId="{E4CDD692-DDC7-49A6-BBBF-31B17F7D0145}">
      <dgm:prSet phldrT="[Text]" custT="1"/>
      <dgm:spPr>
        <a:solidFill>
          <a:schemeClr val="accent1"/>
        </a:solidFill>
      </dgm:spPr>
      <dgm:t>
        <a:bodyPr/>
        <a:lstStyle/>
        <a:p>
          <a:r>
            <a:rPr lang="en-US" sz="900" dirty="0">
              <a:latin typeface="Filson Pro" panose="02000000000000000000" pitchFamily="50" charset="0"/>
            </a:rPr>
            <a:t>To provide oversight and leadership to the CoC program and process and inspire improved coordination and performance.</a:t>
          </a:r>
        </a:p>
      </dgm:t>
    </dgm:pt>
    <dgm:pt modelId="{52BF455B-02EB-4DB5-A2EF-8D24B268788B}" type="parTrans" cxnId="{B6AEC66F-D763-4B0D-A893-4D7121FAE3D9}">
      <dgm:prSet/>
      <dgm:spPr/>
      <dgm:t>
        <a:bodyPr/>
        <a:lstStyle/>
        <a:p>
          <a:endParaRPr lang="en-US"/>
        </a:p>
      </dgm:t>
    </dgm:pt>
    <dgm:pt modelId="{39D19593-90AE-4C47-948C-3E05A042FF8E}" type="sibTrans" cxnId="{B6AEC66F-D763-4B0D-A893-4D7121FAE3D9}">
      <dgm:prSet/>
      <dgm:spPr/>
      <dgm:t>
        <a:bodyPr/>
        <a:lstStyle/>
        <a:p>
          <a:endParaRPr lang="en-US"/>
        </a:p>
      </dgm:t>
    </dgm:pt>
    <dgm:pt modelId="{F2226C99-53CE-483D-9F86-814482A844CE}">
      <dgm:prSet phldrT="[Text]" custT="1"/>
      <dgm:spPr>
        <a:solidFill>
          <a:schemeClr val="accent2"/>
        </a:solidFill>
      </dgm:spPr>
      <dgm:t>
        <a:bodyPr/>
        <a:lstStyle/>
        <a:p>
          <a:r>
            <a:rPr lang="en-US" sz="900" i="0" dirty="0">
              <a:latin typeface="Filson Pro" panose="02000000000000000000" pitchFamily="50" charset="0"/>
            </a:rPr>
            <a:t>Governance and leadership table that sets strategy, defines annual system priorities and activities, holds vision, and ensures accountability.</a:t>
          </a:r>
        </a:p>
      </dgm:t>
    </dgm:pt>
    <dgm:pt modelId="{B6CDE237-C295-43B3-B22D-C1BF130232B3}" type="parTrans" cxnId="{FF2EED20-2565-47E3-B44F-9996D8E7B361}">
      <dgm:prSet/>
      <dgm:spPr/>
      <dgm:t>
        <a:bodyPr/>
        <a:lstStyle/>
        <a:p>
          <a:endParaRPr lang="en-US"/>
        </a:p>
      </dgm:t>
    </dgm:pt>
    <dgm:pt modelId="{754AF9FF-E5F6-4CE4-9D88-A61D38E306C5}" type="sibTrans" cxnId="{FF2EED20-2565-47E3-B44F-9996D8E7B361}">
      <dgm:prSet/>
      <dgm:spPr/>
      <dgm:t>
        <a:bodyPr/>
        <a:lstStyle/>
        <a:p>
          <a:endParaRPr lang="en-US"/>
        </a:p>
      </dgm:t>
    </dgm:pt>
    <dgm:pt modelId="{D8F41964-595B-4EF4-975F-36B7BDEE8094}">
      <dgm:prSet phldrT="[Text]" custT="1"/>
      <dgm:spPr/>
      <dgm:t>
        <a:bodyPr/>
        <a:lstStyle/>
        <a:p>
          <a:r>
            <a:rPr lang="en-US" sz="1000" dirty="0">
              <a:latin typeface="Filson Pro" panose="02000000000000000000" pitchFamily="50" charset="0"/>
            </a:rPr>
            <a:t>Elected Seats- 2 direct homeless service providers, 2 persons with lived experience of homelessness</a:t>
          </a:r>
        </a:p>
        <a:p>
          <a:endParaRPr lang="en-US" sz="800" dirty="0">
            <a:latin typeface="Filson Pro" panose="02000000000000000000" pitchFamily="50" charset="0"/>
          </a:endParaRPr>
        </a:p>
      </dgm:t>
    </dgm:pt>
    <dgm:pt modelId="{AE295E58-77D9-4C1F-91B7-D41123DE1E03}" type="parTrans" cxnId="{0356A034-05F3-4724-B0A9-0D8CB5561CA1}">
      <dgm:prSet/>
      <dgm:spPr/>
      <dgm:t>
        <a:bodyPr/>
        <a:lstStyle/>
        <a:p>
          <a:endParaRPr lang="en-US"/>
        </a:p>
      </dgm:t>
    </dgm:pt>
    <dgm:pt modelId="{B2BCEB9E-46B3-45CA-9D48-8D5526DDD1FD}" type="sibTrans" cxnId="{0356A034-05F3-4724-B0A9-0D8CB5561CA1}">
      <dgm:prSet/>
      <dgm:spPr/>
      <dgm:t>
        <a:bodyPr/>
        <a:lstStyle/>
        <a:p>
          <a:endParaRPr lang="en-US"/>
        </a:p>
      </dgm:t>
    </dgm:pt>
    <dgm:pt modelId="{D2060D78-4396-4DA3-8CF4-99739091521D}">
      <dgm:prSet phldrT="[Text]" custT="1"/>
      <dgm:spPr>
        <a:solidFill>
          <a:schemeClr val="accent6"/>
        </a:solidFill>
      </dgm:spPr>
      <dgm:t>
        <a:bodyPr/>
        <a:lstStyle/>
        <a:p>
          <a:r>
            <a:rPr lang="en-US" sz="900" dirty="0">
              <a:latin typeface="Filson Pro" panose="02000000000000000000" pitchFamily="50" charset="0"/>
            </a:rPr>
            <a:t>Ensure transparent governance </a:t>
          </a:r>
        </a:p>
      </dgm:t>
    </dgm:pt>
    <dgm:pt modelId="{496799A7-3B4F-4F21-B8EB-F171F35A978B}" type="parTrans" cxnId="{DE9D4429-00A8-4910-9CE8-56F89F8955D2}">
      <dgm:prSet/>
      <dgm:spPr/>
      <dgm:t>
        <a:bodyPr/>
        <a:lstStyle/>
        <a:p>
          <a:endParaRPr lang="en-US"/>
        </a:p>
      </dgm:t>
    </dgm:pt>
    <dgm:pt modelId="{2AE6ECF1-A1E4-4945-BE5A-EAAA352CF55E}" type="sibTrans" cxnId="{DE9D4429-00A8-4910-9CE8-56F89F8955D2}">
      <dgm:prSet/>
      <dgm:spPr/>
      <dgm:t>
        <a:bodyPr/>
        <a:lstStyle/>
        <a:p>
          <a:endParaRPr lang="en-US"/>
        </a:p>
      </dgm:t>
    </dgm:pt>
    <dgm:pt modelId="{22EA2380-A493-4043-8EE0-AAFDA08C0913}">
      <dgm:prSet phldrT="[Text]" custT="1"/>
      <dgm:spPr>
        <a:solidFill>
          <a:schemeClr val="accent6"/>
        </a:solidFill>
      </dgm:spPr>
      <dgm:t>
        <a:bodyPr/>
        <a:lstStyle/>
        <a:p>
          <a:r>
            <a:rPr lang="en-US" sz="900" dirty="0">
              <a:latin typeface="Filson Pro" panose="02000000000000000000" pitchFamily="50" charset="0"/>
            </a:rPr>
            <a:t>Set strategy, align resources, monitor progress</a:t>
          </a:r>
        </a:p>
      </dgm:t>
    </dgm:pt>
    <dgm:pt modelId="{FAAD1009-D1DB-4007-BC11-7C54D2A967FC}" type="parTrans" cxnId="{91323B07-6868-4949-9354-C19AE139635B}">
      <dgm:prSet/>
      <dgm:spPr/>
      <dgm:t>
        <a:bodyPr/>
        <a:lstStyle/>
        <a:p>
          <a:endParaRPr lang="en-US"/>
        </a:p>
      </dgm:t>
    </dgm:pt>
    <dgm:pt modelId="{546F48CA-5159-408C-B634-1D9422F6642C}" type="sibTrans" cxnId="{91323B07-6868-4949-9354-C19AE139635B}">
      <dgm:prSet/>
      <dgm:spPr/>
      <dgm:t>
        <a:bodyPr/>
        <a:lstStyle/>
        <a:p>
          <a:endParaRPr lang="en-US"/>
        </a:p>
      </dgm:t>
    </dgm:pt>
    <dgm:pt modelId="{BFCB041C-C01D-4488-97CF-B1F679CCBCBF}">
      <dgm:prSet phldrT="[Text]" custT="1"/>
      <dgm:spPr>
        <a:solidFill>
          <a:schemeClr val="accent6"/>
        </a:solidFill>
      </dgm:spPr>
      <dgm:t>
        <a:bodyPr/>
        <a:lstStyle/>
        <a:p>
          <a:r>
            <a:rPr lang="en-US" sz="900" dirty="0">
              <a:latin typeface="Filson Pro" panose="02000000000000000000" pitchFamily="50" charset="0"/>
            </a:rPr>
            <a:t>Delegate implementation to committees and workgroups and review and approve policy recommendations</a:t>
          </a:r>
        </a:p>
      </dgm:t>
    </dgm:pt>
    <dgm:pt modelId="{780D20EE-AFB7-43D9-B27D-DFE60FF62CD0}" type="parTrans" cxnId="{34022172-42D7-4B1F-BA6C-8FE6E85A6EF4}">
      <dgm:prSet/>
      <dgm:spPr/>
      <dgm:t>
        <a:bodyPr/>
        <a:lstStyle/>
        <a:p>
          <a:endParaRPr lang="en-US"/>
        </a:p>
      </dgm:t>
    </dgm:pt>
    <dgm:pt modelId="{902A2CF8-5E1F-4806-83D7-DF330FBE0865}" type="sibTrans" cxnId="{34022172-42D7-4B1F-BA6C-8FE6E85A6EF4}">
      <dgm:prSet/>
      <dgm:spPr/>
      <dgm:t>
        <a:bodyPr/>
        <a:lstStyle/>
        <a:p>
          <a:endParaRPr lang="en-US"/>
        </a:p>
      </dgm:t>
    </dgm:pt>
    <dgm:pt modelId="{A04EB6FB-A533-4964-938E-CD96E7598055}" type="pres">
      <dgm:prSet presAssocID="{ED6002B7-A5A0-4FC1-B565-6797F68ADC52}" presName="theList" presStyleCnt="0">
        <dgm:presLayoutVars>
          <dgm:dir/>
          <dgm:animLvl val="lvl"/>
          <dgm:resizeHandles val="exact"/>
        </dgm:presLayoutVars>
      </dgm:prSet>
      <dgm:spPr/>
    </dgm:pt>
    <dgm:pt modelId="{16DEE08A-D7A8-49D6-A379-1ABC068AE84B}" type="pres">
      <dgm:prSet presAssocID="{3C313C8F-904A-4305-9F87-6DD1B1FCF1F5}" presName="compNode" presStyleCnt="0"/>
      <dgm:spPr/>
    </dgm:pt>
    <dgm:pt modelId="{CA010028-A105-400D-AEB9-8CBD920234DC}" type="pres">
      <dgm:prSet presAssocID="{3C313C8F-904A-4305-9F87-6DD1B1FCF1F5}" presName="aNode" presStyleLbl="bgShp" presStyleIdx="0" presStyleCnt="4"/>
      <dgm:spPr/>
    </dgm:pt>
    <dgm:pt modelId="{EF069B89-7EE5-46E4-9EE6-00C1965AD929}" type="pres">
      <dgm:prSet presAssocID="{3C313C8F-904A-4305-9F87-6DD1B1FCF1F5}" presName="textNode" presStyleLbl="bgShp" presStyleIdx="0" presStyleCnt="4"/>
      <dgm:spPr/>
    </dgm:pt>
    <dgm:pt modelId="{175BB28C-0182-44A2-A775-889A7C778901}" type="pres">
      <dgm:prSet presAssocID="{3C313C8F-904A-4305-9F87-6DD1B1FCF1F5}" presName="compChildNode" presStyleCnt="0"/>
      <dgm:spPr/>
    </dgm:pt>
    <dgm:pt modelId="{47CA7522-27C7-40B3-91C1-D6668EB9443D}" type="pres">
      <dgm:prSet presAssocID="{3C313C8F-904A-4305-9F87-6DD1B1FCF1F5}" presName="theInnerList" presStyleCnt="0"/>
      <dgm:spPr/>
    </dgm:pt>
    <dgm:pt modelId="{99720F7E-48AF-4018-8A4C-AFE04D55F32E}" type="pres">
      <dgm:prSet presAssocID="{60B2801F-965B-46B3-80D6-00FB3EB7501C}" presName="childNode" presStyleLbl="node1" presStyleIdx="0" presStyleCnt="11">
        <dgm:presLayoutVars>
          <dgm:bulletEnabled val="1"/>
        </dgm:presLayoutVars>
      </dgm:prSet>
      <dgm:spPr/>
    </dgm:pt>
    <dgm:pt modelId="{9039991D-D7C0-466A-805F-6AD296D2EB4C}" type="pres">
      <dgm:prSet presAssocID="{60B2801F-965B-46B3-80D6-00FB3EB7501C}" presName="aSpace2" presStyleCnt="0"/>
      <dgm:spPr/>
    </dgm:pt>
    <dgm:pt modelId="{A750062F-40A6-49FE-BB12-A7C7C1DA43EA}" type="pres">
      <dgm:prSet presAssocID="{F2226C99-53CE-483D-9F86-814482A844CE}" presName="childNode" presStyleLbl="node1" presStyleIdx="1" presStyleCnt="11">
        <dgm:presLayoutVars>
          <dgm:bulletEnabled val="1"/>
        </dgm:presLayoutVars>
      </dgm:prSet>
      <dgm:spPr/>
    </dgm:pt>
    <dgm:pt modelId="{704D7871-ED2B-48B7-BEA2-D1E1E45423CF}" type="pres">
      <dgm:prSet presAssocID="{3C313C8F-904A-4305-9F87-6DD1B1FCF1F5}" presName="aSpace" presStyleCnt="0"/>
      <dgm:spPr/>
    </dgm:pt>
    <dgm:pt modelId="{0FDD825D-E241-4CCF-BB34-EE2F77D81759}" type="pres">
      <dgm:prSet presAssocID="{74AAEE9F-8E84-462D-AF1A-B1ED118CF0AE}" presName="compNode" presStyleCnt="0"/>
      <dgm:spPr/>
    </dgm:pt>
    <dgm:pt modelId="{213EDD29-43B9-48D6-B28C-B962A03BFD4A}" type="pres">
      <dgm:prSet presAssocID="{74AAEE9F-8E84-462D-AF1A-B1ED118CF0AE}" presName="aNode" presStyleLbl="bgShp" presStyleIdx="1" presStyleCnt="4"/>
      <dgm:spPr/>
    </dgm:pt>
    <dgm:pt modelId="{7781BB8A-54BB-4254-A1D9-4AC9698B503D}" type="pres">
      <dgm:prSet presAssocID="{74AAEE9F-8E84-462D-AF1A-B1ED118CF0AE}" presName="textNode" presStyleLbl="bgShp" presStyleIdx="1" presStyleCnt="4"/>
      <dgm:spPr/>
    </dgm:pt>
    <dgm:pt modelId="{E3450580-B3BD-43C8-AD85-B73DD4DB5566}" type="pres">
      <dgm:prSet presAssocID="{74AAEE9F-8E84-462D-AF1A-B1ED118CF0AE}" presName="compChildNode" presStyleCnt="0"/>
      <dgm:spPr/>
    </dgm:pt>
    <dgm:pt modelId="{0256FA6D-ACB9-415D-9C4D-3FA1A0DFBAB8}" type="pres">
      <dgm:prSet presAssocID="{74AAEE9F-8E84-462D-AF1A-B1ED118CF0AE}" presName="theInnerList" presStyleCnt="0"/>
      <dgm:spPr/>
    </dgm:pt>
    <dgm:pt modelId="{B50E8612-9D0A-4B71-918D-37A4A84A1261}" type="pres">
      <dgm:prSet presAssocID="{56EABF7D-D17E-4417-80EB-D1C9DF4C0791}" presName="childNode" presStyleLbl="node1" presStyleIdx="2" presStyleCnt="11">
        <dgm:presLayoutVars>
          <dgm:bulletEnabled val="1"/>
        </dgm:presLayoutVars>
      </dgm:prSet>
      <dgm:spPr/>
    </dgm:pt>
    <dgm:pt modelId="{17DF9B56-AFA4-4EBB-A943-351055025971}" type="pres">
      <dgm:prSet presAssocID="{56EABF7D-D17E-4417-80EB-D1C9DF4C0791}" presName="aSpace2" presStyleCnt="0"/>
      <dgm:spPr/>
    </dgm:pt>
    <dgm:pt modelId="{26401E61-262C-40D1-9B7B-AC2E1F2F0CB3}" type="pres">
      <dgm:prSet presAssocID="{E4CDD692-DDC7-49A6-BBBF-31B17F7D0145}" presName="childNode" presStyleLbl="node1" presStyleIdx="3" presStyleCnt="11" custLinFactNeighborX="2043" custLinFactNeighborY="-964">
        <dgm:presLayoutVars>
          <dgm:bulletEnabled val="1"/>
        </dgm:presLayoutVars>
      </dgm:prSet>
      <dgm:spPr/>
    </dgm:pt>
    <dgm:pt modelId="{4C2E598C-D0B1-4C99-B132-20BFC34D58C2}" type="pres">
      <dgm:prSet presAssocID="{74AAEE9F-8E84-462D-AF1A-B1ED118CF0AE}" presName="aSpace" presStyleCnt="0"/>
      <dgm:spPr/>
    </dgm:pt>
    <dgm:pt modelId="{5ED8C1C7-F9BA-47DE-A3ED-353FFD00D027}" type="pres">
      <dgm:prSet presAssocID="{D65562B5-6CC5-44B7-A39D-1F717A069BC5}" presName="compNode" presStyleCnt="0"/>
      <dgm:spPr/>
    </dgm:pt>
    <dgm:pt modelId="{DB866B42-6DAE-4B08-B12E-BB4C2844DBBC}" type="pres">
      <dgm:prSet presAssocID="{D65562B5-6CC5-44B7-A39D-1F717A069BC5}" presName="aNode" presStyleLbl="bgShp" presStyleIdx="2" presStyleCnt="4"/>
      <dgm:spPr/>
    </dgm:pt>
    <dgm:pt modelId="{BE109CB0-827B-4677-A581-09FA56520585}" type="pres">
      <dgm:prSet presAssocID="{D65562B5-6CC5-44B7-A39D-1F717A069BC5}" presName="textNode" presStyleLbl="bgShp" presStyleIdx="2" presStyleCnt="4"/>
      <dgm:spPr/>
    </dgm:pt>
    <dgm:pt modelId="{F4597D19-EF58-4106-AF2E-F2C2D37EA8C6}" type="pres">
      <dgm:prSet presAssocID="{D65562B5-6CC5-44B7-A39D-1F717A069BC5}" presName="compChildNode" presStyleCnt="0"/>
      <dgm:spPr/>
    </dgm:pt>
    <dgm:pt modelId="{69ADCD59-519F-4E6C-BDC9-137F5750FE43}" type="pres">
      <dgm:prSet presAssocID="{D65562B5-6CC5-44B7-A39D-1F717A069BC5}" presName="theInnerList" presStyleCnt="0"/>
      <dgm:spPr/>
    </dgm:pt>
    <dgm:pt modelId="{7DDBA6DE-4369-4EC2-AD2B-0CC2157BFF65}" type="pres">
      <dgm:prSet presAssocID="{545411F6-3CD2-4EA8-B829-455ED4AD445F}" presName="childNode" presStyleLbl="node1" presStyleIdx="4" presStyleCnt="11">
        <dgm:presLayoutVars>
          <dgm:bulletEnabled val="1"/>
        </dgm:presLayoutVars>
      </dgm:prSet>
      <dgm:spPr/>
    </dgm:pt>
    <dgm:pt modelId="{8C2935DC-8947-4F29-813C-E754A184F4A4}" type="pres">
      <dgm:prSet presAssocID="{545411F6-3CD2-4EA8-B829-455ED4AD445F}" presName="aSpace2" presStyleCnt="0"/>
      <dgm:spPr/>
    </dgm:pt>
    <dgm:pt modelId="{58597FC5-23D3-434F-8940-0C73A37F4064}" type="pres">
      <dgm:prSet presAssocID="{B3D6D657-3475-42B3-982C-C365D7567212}" presName="childNode" presStyleLbl="node1" presStyleIdx="5" presStyleCnt="11">
        <dgm:presLayoutVars>
          <dgm:bulletEnabled val="1"/>
        </dgm:presLayoutVars>
      </dgm:prSet>
      <dgm:spPr/>
    </dgm:pt>
    <dgm:pt modelId="{D493B124-5D66-4C94-BEC9-610931F7D574}" type="pres">
      <dgm:prSet presAssocID="{B3D6D657-3475-42B3-982C-C365D7567212}" presName="aSpace2" presStyleCnt="0"/>
      <dgm:spPr/>
    </dgm:pt>
    <dgm:pt modelId="{12D9886A-5AA9-4BD9-8260-82077F2B5A38}" type="pres">
      <dgm:prSet presAssocID="{D8F41964-595B-4EF4-975F-36B7BDEE8094}" presName="childNode" presStyleLbl="node1" presStyleIdx="6" presStyleCnt="11" custScaleY="119549" custLinFactNeighborX="-681" custLinFactNeighborY="-2166">
        <dgm:presLayoutVars>
          <dgm:bulletEnabled val="1"/>
        </dgm:presLayoutVars>
      </dgm:prSet>
      <dgm:spPr/>
    </dgm:pt>
    <dgm:pt modelId="{1DE40131-7FA0-4EAC-B51B-513597229177}" type="pres">
      <dgm:prSet presAssocID="{D65562B5-6CC5-44B7-A39D-1F717A069BC5}" presName="aSpace" presStyleCnt="0"/>
      <dgm:spPr/>
    </dgm:pt>
    <dgm:pt modelId="{DBC4940D-5F62-4365-93E4-C4D3A53BA48A}" type="pres">
      <dgm:prSet presAssocID="{31006984-605F-49C5-97F4-0B94E897BDA5}" presName="compNode" presStyleCnt="0"/>
      <dgm:spPr/>
    </dgm:pt>
    <dgm:pt modelId="{ECA0C40D-84EA-43CA-BA90-69E38561C063}" type="pres">
      <dgm:prSet presAssocID="{31006984-605F-49C5-97F4-0B94E897BDA5}" presName="aNode" presStyleLbl="bgShp" presStyleIdx="3" presStyleCnt="4"/>
      <dgm:spPr/>
    </dgm:pt>
    <dgm:pt modelId="{2D3E8FEC-938C-4721-B98B-F5357B29AC21}" type="pres">
      <dgm:prSet presAssocID="{31006984-605F-49C5-97F4-0B94E897BDA5}" presName="textNode" presStyleLbl="bgShp" presStyleIdx="3" presStyleCnt="4"/>
      <dgm:spPr/>
    </dgm:pt>
    <dgm:pt modelId="{9696A6B2-A0EB-4688-88A6-B1E63BEB4B2E}" type="pres">
      <dgm:prSet presAssocID="{31006984-605F-49C5-97F4-0B94E897BDA5}" presName="compChildNode" presStyleCnt="0"/>
      <dgm:spPr/>
    </dgm:pt>
    <dgm:pt modelId="{2023B436-0A79-4DD2-92BA-92AC66306361}" type="pres">
      <dgm:prSet presAssocID="{31006984-605F-49C5-97F4-0B94E897BDA5}" presName="theInnerList" presStyleCnt="0"/>
      <dgm:spPr/>
    </dgm:pt>
    <dgm:pt modelId="{2552A62E-0070-496A-A39E-1E87BA0EF79C}" type="pres">
      <dgm:prSet presAssocID="{157AEA41-24AE-4C6B-9ADB-D94466FC72ED}" presName="childNode" presStyleLbl="node1" presStyleIdx="7" presStyleCnt="11">
        <dgm:presLayoutVars>
          <dgm:bulletEnabled val="1"/>
        </dgm:presLayoutVars>
      </dgm:prSet>
      <dgm:spPr/>
    </dgm:pt>
    <dgm:pt modelId="{055707BE-07FE-438B-A5B6-0F440BF65E22}" type="pres">
      <dgm:prSet presAssocID="{157AEA41-24AE-4C6B-9ADB-D94466FC72ED}" presName="aSpace2" presStyleCnt="0"/>
      <dgm:spPr/>
    </dgm:pt>
    <dgm:pt modelId="{1A750DC5-8D48-4047-B38A-C796BB8602AA}" type="pres">
      <dgm:prSet presAssocID="{D2060D78-4396-4DA3-8CF4-99739091521D}" presName="childNode" presStyleLbl="node1" presStyleIdx="8" presStyleCnt="11">
        <dgm:presLayoutVars>
          <dgm:bulletEnabled val="1"/>
        </dgm:presLayoutVars>
      </dgm:prSet>
      <dgm:spPr/>
    </dgm:pt>
    <dgm:pt modelId="{CA6C0B87-E3D1-4419-B416-7B479FD3578C}" type="pres">
      <dgm:prSet presAssocID="{D2060D78-4396-4DA3-8CF4-99739091521D}" presName="aSpace2" presStyleCnt="0"/>
      <dgm:spPr/>
    </dgm:pt>
    <dgm:pt modelId="{E3DE4F51-8B57-4498-B18B-89B0C614233A}" type="pres">
      <dgm:prSet presAssocID="{22EA2380-A493-4043-8EE0-AAFDA08C0913}" presName="childNode" presStyleLbl="node1" presStyleIdx="9" presStyleCnt="11">
        <dgm:presLayoutVars>
          <dgm:bulletEnabled val="1"/>
        </dgm:presLayoutVars>
      </dgm:prSet>
      <dgm:spPr/>
    </dgm:pt>
    <dgm:pt modelId="{093FC84E-C74C-44D2-AEED-4AB263AC56F3}" type="pres">
      <dgm:prSet presAssocID="{22EA2380-A493-4043-8EE0-AAFDA08C0913}" presName="aSpace2" presStyleCnt="0"/>
      <dgm:spPr/>
    </dgm:pt>
    <dgm:pt modelId="{6F960058-64EA-446B-88D2-79FA101E33B3}" type="pres">
      <dgm:prSet presAssocID="{BFCB041C-C01D-4488-97CF-B1F679CCBCBF}" presName="childNode" presStyleLbl="node1" presStyleIdx="10" presStyleCnt="11">
        <dgm:presLayoutVars>
          <dgm:bulletEnabled val="1"/>
        </dgm:presLayoutVars>
      </dgm:prSet>
      <dgm:spPr/>
    </dgm:pt>
  </dgm:ptLst>
  <dgm:cxnLst>
    <dgm:cxn modelId="{91323B07-6868-4949-9354-C19AE139635B}" srcId="{31006984-605F-49C5-97F4-0B94E897BDA5}" destId="{22EA2380-A493-4043-8EE0-AAFDA08C0913}" srcOrd="2" destOrd="0" parTransId="{FAAD1009-D1DB-4007-BC11-7C54D2A967FC}" sibTransId="{546F48CA-5159-408C-B634-1D9422F6642C}"/>
    <dgm:cxn modelId="{5513131A-2A08-41C7-B6D5-8B5614B04292}" srcId="{3C313C8F-904A-4305-9F87-6DD1B1FCF1F5}" destId="{60B2801F-965B-46B3-80D6-00FB3EB7501C}" srcOrd="0" destOrd="0" parTransId="{31034FB6-9D3F-47CD-805B-8A60AE07684D}" sibTransId="{B79CBBC9-0CF0-4C2C-9839-021BDACD01B1}"/>
    <dgm:cxn modelId="{3F7E491C-76BE-4C31-8470-83D186E07D80}" srcId="{ED6002B7-A5A0-4FC1-B565-6797F68ADC52}" destId="{31006984-605F-49C5-97F4-0B94E897BDA5}" srcOrd="3" destOrd="0" parTransId="{C481BDEA-2E40-4EA9-8D7B-44D2F7878E25}" sibTransId="{5EFDBE96-9F3B-4864-A6AF-1A9B24B53C34}"/>
    <dgm:cxn modelId="{FF2EED20-2565-47E3-B44F-9996D8E7B361}" srcId="{3C313C8F-904A-4305-9F87-6DD1B1FCF1F5}" destId="{F2226C99-53CE-483D-9F86-814482A844CE}" srcOrd="1" destOrd="0" parTransId="{B6CDE237-C295-43B3-B22D-C1BF130232B3}" sibTransId="{754AF9FF-E5F6-4CE4-9D88-A61D38E306C5}"/>
    <dgm:cxn modelId="{9C1D4021-FE31-4BE5-86F1-6C82C993F8A4}" srcId="{ED6002B7-A5A0-4FC1-B565-6797F68ADC52}" destId="{74AAEE9F-8E84-462D-AF1A-B1ED118CF0AE}" srcOrd="1" destOrd="0" parTransId="{C6274004-B66C-4638-8243-AFD3891480FF}" sibTransId="{7CEB9F6C-3E54-44FC-A620-517DD7037045}"/>
    <dgm:cxn modelId="{46DB5B22-8BE1-4A2E-80A6-586C0AC3D908}" type="presOf" srcId="{22EA2380-A493-4043-8EE0-AAFDA08C0913}" destId="{E3DE4F51-8B57-4498-B18B-89B0C614233A}" srcOrd="0" destOrd="0" presId="urn:microsoft.com/office/officeart/2005/8/layout/lProcess2"/>
    <dgm:cxn modelId="{27AF2F29-5281-4678-A1AE-E09093D8B711}" type="presOf" srcId="{D2060D78-4396-4DA3-8CF4-99739091521D}" destId="{1A750DC5-8D48-4047-B38A-C796BB8602AA}" srcOrd="0" destOrd="0" presId="urn:microsoft.com/office/officeart/2005/8/layout/lProcess2"/>
    <dgm:cxn modelId="{DE9D4429-00A8-4910-9CE8-56F89F8955D2}" srcId="{31006984-605F-49C5-97F4-0B94E897BDA5}" destId="{D2060D78-4396-4DA3-8CF4-99739091521D}" srcOrd="1" destOrd="0" parTransId="{496799A7-3B4F-4F21-B8EB-F171F35A978B}" sibTransId="{2AE6ECF1-A1E4-4945-BE5A-EAAA352CF55E}"/>
    <dgm:cxn modelId="{16FA182F-0C35-4AE4-8761-1B6875141611}" type="presOf" srcId="{F2226C99-53CE-483D-9F86-814482A844CE}" destId="{A750062F-40A6-49FE-BB12-A7C7C1DA43EA}" srcOrd="0" destOrd="0" presId="urn:microsoft.com/office/officeart/2005/8/layout/lProcess2"/>
    <dgm:cxn modelId="{0356A034-05F3-4724-B0A9-0D8CB5561CA1}" srcId="{D65562B5-6CC5-44B7-A39D-1F717A069BC5}" destId="{D8F41964-595B-4EF4-975F-36B7BDEE8094}" srcOrd="2" destOrd="0" parTransId="{AE295E58-77D9-4C1F-91B7-D41123DE1E03}" sibTransId="{B2BCEB9E-46B3-45CA-9D48-8D5526DDD1FD}"/>
    <dgm:cxn modelId="{D5242236-415F-4717-8D84-082D917E7AB8}" type="presOf" srcId="{545411F6-3CD2-4EA8-B829-455ED4AD445F}" destId="{7DDBA6DE-4369-4EC2-AD2B-0CC2157BFF65}" srcOrd="0" destOrd="0" presId="urn:microsoft.com/office/officeart/2005/8/layout/lProcess2"/>
    <dgm:cxn modelId="{6EF1B84A-97F3-49F4-8FA7-138C5A088D04}" type="presOf" srcId="{ED6002B7-A5A0-4FC1-B565-6797F68ADC52}" destId="{A04EB6FB-A533-4964-938E-CD96E7598055}" srcOrd="0" destOrd="0" presId="urn:microsoft.com/office/officeart/2005/8/layout/lProcess2"/>
    <dgm:cxn modelId="{AA1F896D-E2DC-48A1-AB79-6280ED9279C7}" type="presOf" srcId="{60B2801F-965B-46B3-80D6-00FB3EB7501C}" destId="{99720F7E-48AF-4018-8A4C-AFE04D55F32E}" srcOrd="0" destOrd="0" presId="urn:microsoft.com/office/officeart/2005/8/layout/lProcess2"/>
    <dgm:cxn modelId="{71CD246E-FF11-4564-9F26-17BC1EF1F274}" type="presOf" srcId="{BFCB041C-C01D-4488-97CF-B1F679CCBCBF}" destId="{6F960058-64EA-446B-88D2-79FA101E33B3}" srcOrd="0" destOrd="0" presId="urn:microsoft.com/office/officeart/2005/8/layout/lProcess2"/>
    <dgm:cxn modelId="{B6AEC66F-D763-4B0D-A893-4D7121FAE3D9}" srcId="{74AAEE9F-8E84-462D-AF1A-B1ED118CF0AE}" destId="{E4CDD692-DDC7-49A6-BBBF-31B17F7D0145}" srcOrd="1" destOrd="0" parTransId="{52BF455B-02EB-4DB5-A2EF-8D24B268788B}" sibTransId="{39D19593-90AE-4C47-948C-3E05A042FF8E}"/>
    <dgm:cxn modelId="{34022172-42D7-4B1F-BA6C-8FE6E85A6EF4}" srcId="{31006984-605F-49C5-97F4-0B94E897BDA5}" destId="{BFCB041C-C01D-4488-97CF-B1F679CCBCBF}" srcOrd="3" destOrd="0" parTransId="{780D20EE-AFB7-43D9-B27D-DFE60FF62CD0}" sibTransId="{902A2CF8-5E1F-4806-83D7-DF330FBE0865}"/>
    <dgm:cxn modelId="{5FA98E53-54D4-47BD-89FD-E4CCC7239EF9}" type="presOf" srcId="{B3D6D657-3475-42B3-982C-C365D7567212}" destId="{58597FC5-23D3-434F-8940-0C73A37F4064}" srcOrd="0" destOrd="0" presId="urn:microsoft.com/office/officeart/2005/8/layout/lProcess2"/>
    <dgm:cxn modelId="{F435C674-A8EE-46E6-B47C-5F24AF450BD8}" type="presOf" srcId="{3C313C8F-904A-4305-9F87-6DD1B1FCF1F5}" destId="{EF069B89-7EE5-46E4-9EE6-00C1965AD929}" srcOrd="1" destOrd="0" presId="urn:microsoft.com/office/officeart/2005/8/layout/lProcess2"/>
    <dgm:cxn modelId="{3947CE74-1937-487E-B904-8437D74E33DC}" type="presOf" srcId="{74AAEE9F-8E84-462D-AF1A-B1ED118CF0AE}" destId="{213EDD29-43B9-48D6-B28C-B962A03BFD4A}" srcOrd="0" destOrd="0" presId="urn:microsoft.com/office/officeart/2005/8/layout/lProcess2"/>
    <dgm:cxn modelId="{EA1DFB7B-97EF-4607-AEED-B7080D708B8D}" type="presOf" srcId="{157AEA41-24AE-4C6B-9ADB-D94466FC72ED}" destId="{2552A62E-0070-496A-A39E-1E87BA0EF79C}" srcOrd="0" destOrd="0" presId="urn:microsoft.com/office/officeart/2005/8/layout/lProcess2"/>
    <dgm:cxn modelId="{AF36EF84-C701-4DDB-9E00-52F3A5B57574}" type="presOf" srcId="{D8F41964-595B-4EF4-975F-36B7BDEE8094}" destId="{12D9886A-5AA9-4BD9-8260-82077F2B5A38}" srcOrd="0" destOrd="0" presId="urn:microsoft.com/office/officeart/2005/8/layout/lProcess2"/>
    <dgm:cxn modelId="{894ADF8C-D616-4981-939D-D1ECD66FA33D}" srcId="{D65562B5-6CC5-44B7-A39D-1F717A069BC5}" destId="{B3D6D657-3475-42B3-982C-C365D7567212}" srcOrd="1" destOrd="0" parTransId="{0C7D83C1-9EA6-44AE-BC46-4E01C006F8F2}" sibTransId="{DAE3D367-7EC4-4E24-9611-5980616C9CFE}"/>
    <dgm:cxn modelId="{6C19939A-6D65-4EE7-95AC-6A5440533C7A}" srcId="{74AAEE9F-8E84-462D-AF1A-B1ED118CF0AE}" destId="{56EABF7D-D17E-4417-80EB-D1C9DF4C0791}" srcOrd="0" destOrd="0" parTransId="{D289BDB2-9FB1-4932-A2DB-92225742F17D}" sibTransId="{93A6366D-8D63-48FD-8999-CCE70F91D421}"/>
    <dgm:cxn modelId="{93B4AD9F-6360-4C5C-9BBD-7A985039EEA5}" type="presOf" srcId="{D65562B5-6CC5-44B7-A39D-1F717A069BC5}" destId="{DB866B42-6DAE-4B08-B12E-BB4C2844DBBC}" srcOrd="0" destOrd="0" presId="urn:microsoft.com/office/officeart/2005/8/layout/lProcess2"/>
    <dgm:cxn modelId="{9042C5A2-1184-4D69-8CA7-77AA4E50663A}" type="presOf" srcId="{3C313C8F-904A-4305-9F87-6DD1B1FCF1F5}" destId="{CA010028-A105-400D-AEB9-8CBD920234DC}" srcOrd="0" destOrd="0" presId="urn:microsoft.com/office/officeart/2005/8/layout/lProcess2"/>
    <dgm:cxn modelId="{E51FE7AB-205D-4DDE-9FD7-E4DBEC600B17}" type="presOf" srcId="{31006984-605F-49C5-97F4-0B94E897BDA5}" destId="{2D3E8FEC-938C-4721-B98B-F5357B29AC21}" srcOrd="1" destOrd="0" presId="urn:microsoft.com/office/officeart/2005/8/layout/lProcess2"/>
    <dgm:cxn modelId="{425A0EAC-86F4-48DB-85A7-1AA84175AC72}" srcId="{D65562B5-6CC5-44B7-A39D-1F717A069BC5}" destId="{545411F6-3CD2-4EA8-B829-455ED4AD445F}" srcOrd="0" destOrd="0" parTransId="{B72A64D7-5F15-44E8-9DA0-C2D6D73B7617}" sibTransId="{138EDE0A-D417-4633-BDE3-D3D7BD138123}"/>
    <dgm:cxn modelId="{8E71F9B1-39EF-459F-A5EC-E5B6B611C091}" type="presOf" srcId="{E4CDD692-DDC7-49A6-BBBF-31B17F7D0145}" destId="{26401E61-262C-40D1-9B7B-AC2E1F2F0CB3}" srcOrd="0" destOrd="0" presId="urn:microsoft.com/office/officeart/2005/8/layout/lProcess2"/>
    <dgm:cxn modelId="{198384B6-0029-46CC-A03D-B0EBA3A7FC78}" srcId="{31006984-605F-49C5-97F4-0B94E897BDA5}" destId="{157AEA41-24AE-4C6B-9ADB-D94466FC72ED}" srcOrd="0" destOrd="0" parTransId="{B8435CD0-A155-48F8-A0F2-3E3BE4852442}" sibTransId="{F71816A5-35FD-4F1C-B983-DBC4A95BB63A}"/>
    <dgm:cxn modelId="{DF694DB9-B4A7-4FA0-871B-7236DA9AAF0E}" type="presOf" srcId="{74AAEE9F-8E84-462D-AF1A-B1ED118CF0AE}" destId="{7781BB8A-54BB-4254-A1D9-4AC9698B503D}" srcOrd="1" destOrd="0" presId="urn:microsoft.com/office/officeart/2005/8/layout/lProcess2"/>
    <dgm:cxn modelId="{C3A37BCD-2114-4965-BC73-23018417AC90}" srcId="{ED6002B7-A5A0-4FC1-B565-6797F68ADC52}" destId="{D65562B5-6CC5-44B7-A39D-1F717A069BC5}" srcOrd="2" destOrd="0" parTransId="{DEB2EBC2-1D79-445D-8227-51DD176EF8A6}" sibTransId="{26912D87-63BD-4D7E-9385-56A8426AA803}"/>
    <dgm:cxn modelId="{40EECECF-7061-4524-A02E-5A9FABE30147}" type="presOf" srcId="{31006984-605F-49C5-97F4-0B94E897BDA5}" destId="{ECA0C40D-84EA-43CA-BA90-69E38561C063}" srcOrd="0" destOrd="0" presId="urn:microsoft.com/office/officeart/2005/8/layout/lProcess2"/>
    <dgm:cxn modelId="{6B9E03D7-CF6D-4E4E-A7A9-0CFB03DB73B6}" type="presOf" srcId="{56EABF7D-D17E-4417-80EB-D1C9DF4C0791}" destId="{B50E8612-9D0A-4B71-918D-37A4A84A1261}" srcOrd="0" destOrd="0" presId="urn:microsoft.com/office/officeart/2005/8/layout/lProcess2"/>
    <dgm:cxn modelId="{49A870DE-4827-4D9D-AFCF-968F8DA83B43}" type="presOf" srcId="{D65562B5-6CC5-44B7-A39D-1F717A069BC5}" destId="{BE109CB0-827B-4677-A581-09FA56520585}" srcOrd="1" destOrd="0" presId="urn:microsoft.com/office/officeart/2005/8/layout/lProcess2"/>
    <dgm:cxn modelId="{46A8D3F0-A118-41D2-B13E-D89F1C2C9B07}" srcId="{ED6002B7-A5A0-4FC1-B565-6797F68ADC52}" destId="{3C313C8F-904A-4305-9F87-6DD1B1FCF1F5}" srcOrd="0" destOrd="0" parTransId="{91F5DA96-15B9-4B2E-9375-D886B859AE1F}" sibTransId="{01EDA1DC-EA72-4EE9-9F9F-ACBEAEEF9095}"/>
    <dgm:cxn modelId="{848A65A9-5A77-4392-8CB0-2E075893F84D}" type="presParOf" srcId="{A04EB6FB-A533-4964-938E-CD96E7598055}" destId="{16DEE08A-D7A8-49D6-A379-1ABC068AE84B}" srcOrd="0" destOrd="0" presId="urn:microsoft.com/office/officeart/2005/8/layout/lProcess2"/>
    <dgm:cxn modelId="{D092B7A2-E0BD-4681-B4FD-43F233F5EC69}" type="presParOf" srcId="{16DEE08A-D7A8-49D6-A379-1ABC068AE84B}" destId="{CA010028-A105-400D-AEB9-8CBD920234DC}" srcOrd="0" destOrd="0" presId="urn:microsoft.com/office/officeart/2005/8/layout/lProcess2"/>
    <dgm:cxn modelId="{9C2FDAA4-0EBB-4D2D-A9BB-D111F94DCFE4}" type="presParOf" srcId="{16DEE08A-D7A8-49D6-A379-1ABC068AE84B}" destId="{EF069B89-7EE5-46E4-9EE6-00C1965AD929}" srcOrd="1" destOrd="0" presId="urn:microsoft.com/office/officeart/2005/8/layout/lProcess2"/>
    <dgm:cxn modelId="{545C1FA9-B38A-4C1B-A802-FFE43C96B11E}" type="presParOf" srcId="{16DEE08A-D7A8-49D6-A379-1ABC068AE84B}" destId="{175BB28C-0182-44A2-A775-889A7C778901}" srcOrd="2" destOrd="0" presId="urn:microsoft.com/office/officeart/2005/8/layout/lProcess2"/>
    <dgm:cxn modelId="{340D5012-E858-49AA-880F-DDE6F8D58B5B}" type="presParOf" srcId="{175BB28C-0182-44A2-A775-889A7C778901}" destId="{47CA7522-27C7-40B3-91C1-D6668EB9443D}" srcOrd="0" destOrd="0" presId="urn:microsoft.com/office/officeart/2005/8/layout/lProcess2"/>
    <dgm:cxn modelId="{4797D421-3ABB-4B4A-9726-319F5ACF45B9}" type="presParOf" srcId="{47CA7522-27C7-40B3-91C1-D6668EB9443D}" destId="{99720F7E-48AF-4018-8A4C-AFE04D55F32E}" srcOrd="0" destOrd="0" presId="urn:microsoft.com/office/officeart/2005/8/layout/lProcess2"/>
    <dgm:cxn modelId="{2405FCFA-C7C2-4FE6-8A81-8A5B03AD495B}" type="presParOf" srcId="{47CA7522-27C7-40B3-91C1-D6668EB9443D}" destId="{9039991D-D7C0-466A-805F-6AD296D2EB4C}" srcOrd="1" destOrd="0" presId="urn:microsoft.com/office/officeart/2005/8/layout/lProcess2"/>
    <dgm:cxn modelId="{5750145A-4811-4AA5-9402-29FFAA5FB88F}" type="presParOf" srcId="{47CA7522-27C7-40B3-91C1-D6668EB9443D}" destId="{A750062F-40A6-49FE-BB12-A7C7C1DA43EA}" srcOrd="2" destOrd="0" presId="urn:microsoft.com/office/officeart/2005/8/layout/lProcess2"/>
    <dgm:cxn modelId="{13AA2715-AD9C-412F-AEED-EA08A8F7C525}" type="presParOf" srcId="{A04EB6FB-A533-4964-938E-CD96E7598055}" destId="{704D7871-ED2B-48B7-BEA2-D1E1E45423CF}" srcOrd="1" destOrd="0" presId="urn:microsoft.com/office/officeart/2005/8/layout/lProcess2"/>
    <dgm:cxn modelId="{C5D9BDAE-CD6B-42A0-B97E-3D40B2A673B5}" type="presParOf" srcId="{A04EB6FB-A533-4964-938E-CD96E7598055}" destId="{0FDD825D-E241-4CCF-BB34-EE2F77D81759}" srcOrd="2" destOrd="0" presId="urn:microsoft.com/office/officeart/2005/8/layout/lProcess2"/>
    <dgm:cxn modelId="{B57FC52C-5335-4ECE-BEEF-272243A27D24}" type="presParOf" srcId="{0FDD825D-E241-4CCF-BB34-EE2F77D81759}" destId="{213EDD29-43B9-48D6-B28C-B962A03BFD4A}" srcOrd="0" destOrd="0" presId="urn:microsoft.com/office/officeart/2005/8/layout/lProcess2"/>
    <dgm:cxn modelId="{A9680B77-B311-45F5-8F4A-18F58669D937}" type="presParOf" srcId="{0FDD825D-E241-4CCF-BB34-EE2F77D81759}" destId="{7781BB8A-54BB-4254-A1D9-4AC9698B503D}" srcOrd="1" destOrd="0" presId="urn:microsoft.com/office/officeart/2005/8/layout/lProcess2"/>
    <dgm:cxn modelId="{51DA9CEC-4309-40C2-9527-B5B4AFD2F53C}" type="presParOf" srcId="{0FDD825D-E241-4CCF-BB34-EE2F77D81759}" destId="{E3450580-B3BD-43C8-AD85-B73DD4DB5566}" srcOrd="2" destOrd="0" presId="urn:microsoft.com/office/officeart/2005/8/layout/lProcess2"/>
    <dgm:cxn modelId="{61F0DD35-1CCB-4AE8-9B36-E4D266524950}" type="presParOf" srcId="{E3450580-B3BD-43C8-AD85-B73DD4DB5566}" destId="{0256FA6D-ACB9-415D-9C4D-3FA1A0DFBAB8}" srcOrd="0" destOrd="0" presId="urn:microsoft.com/office/officeart/2005/8/layout/lProcess2"/>
    <dgm:cxn modelId="{CBBF30BD-14DB-4DB5-BB10-E287ECD3F7F5}" type="presParOf" srcId="{0256FA6D-ACB9-415D-9C4D-3FA1A0DFBAB8}" destId="{B50E8612-9D0A-4B71-918D-37A4A84A1261}" srcOrd="0" destOrd="0" presId="urn:microsoft.com/office/officeart/2005/8/layout/lProcess2"/>
    <dgm:cxn modelId="{78D778B0-225A-4560-BB50-8D5A53C1BCE8}" type="presParOf" srcId="{0256FA6D-ACB9-415D-9C4D-3FA1A0DFBAB8}" destId="{17DF9B56-AFA4-4EBB-A943-351055025971}" srcOrd="1" destOrd="0" presId="urn:microsoft.com/office/officeart/2005/8/layout/lProcess2"/>
    <dgm:cxn modelId="{777C20C1-29D7-4D1E-BBA2-6907EA24F440}" type="presParOf" srcId="{0256FA6D-ACB9-415D-9C4D-3FA1A0DFBAB8}" destId="{26401E61-262C-40D1-9B7B-AC2E1F2F0CB3}" srcOrd="2" destOrd="0" presId="urn:microsoft.com/office/officeart/2005/8/layout/lProcess2"/>
    <dgm:cxn modelId="{88B87710-7264-4A6F-AF9D-3551973E219F}" type="presParOf" srcId="{A04EB6FB-A533-4964-938E-CD96E7598055}" destId="{4C2E598C-D0B1-4C99-B132-20BFC34D58C2}" srcOrd="3" destOrd="0" presId="urn:microsoft.com/office/officeart/2005/8/layout/lProcess2"/>
    <dgm:cxn modelId="{25E14DAC-40E3-4CC4-8EAB-2B3A57A56777}" type="presParOf" srcId="{A04EB6FB-A533-4964-938E-CD96E7598055}" destId="{5ED8C1C7-F9BA-47DE-A3ED-353FFD00D027}" srcOrd="4" destOrd="0" presId="urn:microsoft.com/office/officeart/2005/8/layout/lProcess2"/>
    <dgm:cxn modelId="{752804CC-CE58-4050-BFD3-6F3A97DC3CD1}" type="presParOf" srcId="{5ED8C1C7-F9BA-47DE-A3ED-353FFD00D027}" destId="{DB866B42-6DAE-4B08-B12E-BB4C2844DBBC}" srcOrd="0" destOrd="0" presId="urn:microsoft.com/office/officeart/2005/8/layout/lProcess2"/>
    <dgm:cxn modelId="{7A574CE9-3795-4B88-A959-3AC46B42F314}" type="presParOf" srcId="{5ED8C1C7-F9BA-47DE-A3ED-353FFD00D027}" destId="{BE109CB0-827B-4677-A581-09FA56520585}" srcOrd="1" destOrd="0" presId="urn:microsoft.com/office/officeart/2005/8/layout/lProcess2"/>
    <dgm:cxn modelId="{FD46261E-1542-473D-9D1D-CC75FBCEF3AF}" type="presParOf" srcId="{5ED8C1C7-F9BA-47DE-A3ED-353FFD00D027}" destId="{F4597D19-EF58-4106-AF2E-F2C2D37EA8C6}" srcOrd="2" destOrd="0" presId="urn:microsoft.com/office/officeart/2005/8/layout/lProcess2"/>
    <dgm:cxn modelId="{207781CC-7D36-422E-9716-4B9EEB69402F}" type="presParOf" srcId="{F4597D19-EF58-4106-AF2E-F2C2D37EA8C6}" destId="{69ADCD59-519F-4E6C-BDC9-137F5750FE43}" srcOrd="0" destOrd="0" presId="urn:microsoft.com/office/officeart/2005/8/layout/lProcess2"/>
    <dgm:cxn modelId="{F12282C3-B681-4F43-8F42-051D073AF848}" type="presParOf" srcId="{69ADCD59-519F-4E6C-BDC9-137F5750FE43}" destId="{7DDBA6DE-4369-4EC2-AD2B-0CC2157BFF65}" srcOrd="0" destOrd="0" presId="urn:microsoft.com/office/officeart/2005/8/layout/lProcess2"/>
    <dgm:cxn modelId="{FF4E47DA-EA6C-42B3-9716-D329E0B2497C}" type="presParOf" srcId="{69ADCD59-519F-4E6C-BDC9-137F5750FE43}" destId="{8C2935DC-8947-4F29-813C-E754A184F4A4}" srcOrd="1" destOrd="0" presId="urn:microsoft.com/office/officeart/2005/8/layout/lProcess2"/>
    <dgm:cxn modelId="{BE62699F-13A8-4A6D-B850-1E6CEBC2181A}" type="presParOf" srcId="{69ADCD59-519F-4E6C-BDC9-137F5750FE43}" destId="{58597FC5-23D3-434F-8940-0C73A37F4064}" srcOrd="2" destOrd="0" presId="urn:microsoft.com/office/officeart/2005/8/layout/lProcess2"/>
    <dgm:cxn modelId="{DC963A51-01F1-4E78-9D9C-F16948A6D86D}" type="presParOf" srcId="{69ADCD59-519F-4E6C-BDC9-137F5750FE43}" destId="{D493B124-5D66-4C94-BEC9-610931F7D574}" srcOrd="3" destOrd="0" presId="urn:microsoft.com/office/officeart/2005/8/layout/lProcess2"/>
    <dgm:cxn modelId="{68C754E2-0093-49A7-9C0A-23FF26B0F291}" type="presParOf" srcId="{69ADCD59-519F-4E6C-BDC9-137F5750FE43}" destId="{12D9886A-5AA9-4BD9-8260-82077F2B5A38}" srcOrd="4" destOrd="0" presId="urn:microsoft.com/office/officeart/2005/8/layout/lProcess2"/>
    <dgm:cxn modelId="{305F78CA-5075-4B9C-9DC3-C68585593DDE}" type="presParOf" srcId="{A04EB6FB-A533-4964-938E-CD96E7598055}" destId="{1DE40131-7FA0-4EAC-B51B-513597229177}" srcOrd="5" destOrd="0" presId="urn:microsoft.com/office/officeart/2005/8/layout/lProcess2"/>
    <dgm:cxn modelId="{B9ED8B33-076A-4DD8-80D6-860D9812EFF3}" type="presParOf" srcId="{A04EB6FB-A533-4964-938E-CD96E7598055}" destId="{DBC4940D-5F62-4365-93E4-C4D3A53BA48A}" srcOrd="6" destOrd="0" presId="urn:microsoft.com/office/officeart/2005/8/layout/lProcess2"/>
    <dgm:cxn modelId="{B58A1FA4-7CA7-4176-9E0D-9F9DAFA656FB}" type="presParOf" srcId="{DBC4940D-5F62-4365-93E4-C4D3A53BA48A}" destId="{ECA0C40D-84EA-43CA-BA90-69E38561C063}" srcOrd="0" destOrd="0" presId="urn:microsoft.com/office/officeart/2005/8/layout/lProcess2"/>
    <dgm:cxn modelId="{0F4B4EDD-1645-4F0A-9CB9-46219C35AD1F}" type="presParOf" srcId="{DBC4940D-5F62-4365-93E4-C4D3A53BA48A}" destId="{2D3E8FEC-938C-4721-B98B-F5357B29AC21}" srcOrd="1" destOrd="0" presId="urn:microsoft.com/office/officeart/2005/8/layout/lProcess2"/>
    <dgm:cxn modelId="{0AE66D96-BB69-46B2-A8B6-68EFFA3EDCFA}" type="presParOf" srcId="{DBC4940D-5F62-4365-93E4-C4D3A53BA48A}" destId="{9696A6B2-A0EB-4688-88A6-B1E63BEB4B2E}" srcOrd="2" destOrd="0" presId="urn:microsoft.com/office/officeart/2005/8/layout/lProcess2"/>
    <dgm:cxn modelId="{92A172C2-4E61-4870-9166-A217AB4B61E2}" type="presParOf" srcId="{9696A6B2-A0EB-4688-88A6-B1E63BEB4B2E}" destId="{2023B436-0A79-4DD2-92BA-92AC66306361}" srcOrd="0" destOrd="0" presId="urn:microsoft.com/office/officeart/2005/8/layout/lProcess2"/>
    <dgm:cxn modelId="{FA6E2782-DC21-43C0-B6DB-09ED366C1C64}" type="presParOf" srcId="{2023B436-0A79-4DD2-92BA-92AC66306361}" destId="{2552A62E-0070-496A-A39E-1E87BA0EF79C}" srcOrd="0" destOrd="0" presId="urn:microsoft.com/office/officeart/2005/8/layout/lProcess2"/>
    <dgm:cxn modelId="{AAEEA37A-0D59-463F-BF35-F78BD20CB339}" type="presParOf" srcId="{2023B436-0A79-4DD2-92BA-92AC66306361}" destId="{055707BE-07FE-438B-A5B6-0F440BF65E22}" srcOrd="1" destOrd="0" presId="urn:microsoft.com/office/officeart/2005/8/layout/lProcess2"/>
    <dgm:cxn modelId="{06387289-8D30-42A6-B373-EDD6EDFDEBC5}" type="presParOf" srcId="{2023B436-0A79-4DD2-92BA-92AC66306361}" destId="{1A750DC5-8D48-4047-B38A-C796BB8602AA}" srcOrd="2" destOrd="0" presId="urn:microsoft.com/office/officeart/2005/8/layout/lProcess2"/>
    <dgm:cxn modelId="{9C8540D4-415C-49E3-B3C3-FA472CCAA38E}" type="presParOf" srcId="{2023B436-0A79-4DD2-92BA-92AC66306361}" destId="{CA6C0B87-E3D1-4419-B416-7B479FD3578C}" srcOrd="3" destOrd="0" presId="urn:microsoft.com/office/officeart/2005/8/layout/lProcess2"/>
    <dgm:cxn modelId="{9D2036C6-19AA-4776-80ED-3AAEDC4772F1}" type="presParOf" srcId="{2023B436-0A79-4DD2-92BA-92AC66306361}" destId="{E3DE4F51-8B57-4498-B18B-89B0C614233A}" srcOrd="4" destOrd="0" presId="urn:microsoft.com/office/officeart/2005/8/layout/lProcess2"/>
    <dgm:cxn modelId="{9907D76E-4BBC-432A-B49B-FD3FB975C680}" type="presParOf" srcId="{2023B436-0A79-4DD2-92BA-92AC66306361}" destId="{093FC84E-C74C-44D2-AEED-4AB263AC56F3}" srcOrd="5" destOrd="0" presId="urn:microsoft.com/office/officeart/2005/8/layout/lProcess2"/>
    <dgm:cxn modelId="{DB7346C6-7EBC-4EC6-AE69-70EF18DEAEC4}" type="presParOf" srcId="{2023B436-0A79-4DD2-92BA-92AC66306361}" destId="{6F960058-64EA-446B-88D2-79FA101E33B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4E8BB7-87FA-475C-A592-8AB6476B817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C78C9D5-A925-4638-9FC2-5166BD6775E7}">
      <dgm:prSet phldrT="[Text]"/>
      <dgm:spPr/>
      <dgm:t>
        <a:bodyPr/>
        <a:lstStyle/>
        <a:p>
          <a:r>
            <a:rPr lang="en-US" dirty="0"/>
            <a:t>Annual, single-night census of those experiencing literal homelessness in cities and Continuums of Care (CoCs) across the country</a:t>
          </a:r>
        </a:p>
      </dgm:t>
    </dgm:pt>
    <dgm:pt modelId="{E316E2FF-FFE2-4EFA-9D08-F3B4000D0AEE}" type="parTrans" cxnId="{7D2C6E88-4E2E-4B9B-887E-18737BE62639}">
      <dgm:prSet/>
      <dgm:spPr/>
      <dgm:t>
        <a:bodyPr/>
        <a:lstStyle/>
        <a:p>
          <a:endParaRPr lang="en-US"/>
        </a:p>
      </dgm:t>
    </dgm:pt>
    <dgm:pt modelId="{CB75E8B6-D267-45A3-93DB-4D9AD0B60C3B}" type="sibTrans" cxnId="{7D2C6E88-4E2E-4B9B-887E-18737BE62639}">
      <dgm:prSet/>
      <dgm:spPr/>
      <dgm:t>
        <a:bodyPr/>
        <a:lstStyle/>
        <a:p>
          <a:endParaRPr lang="en-US"/>
        </a:p>
      </dgm:t>
    </dgm:pt>
    <dgm:pt modelId="{C2BE3526-762C-4089-B20E-BAF2F84D244E}">
      <dgm:prSet phldrT="[Text]"/>
      <dgm:spPr>
        <a:solidFill>
          <a:schemeClr val="accent1"/>
        </a:solidFill>
      </dgm:spPr>
      <dgm:t>
        <a:bodyPr/>
        <a:lstStyle/>
        <a:p>
          <a:r>
            <a:rPr lang="en-US" dirty="0"/>
            <a:t>Mandated activity by the Department of Housing and Urban Development (HUD) used to inform Congress </a:t>
          </a:r>
        </a:p>
      </dgm:t>
    </dgm:pt>
    <dgm:pt modelId="{D7419C1F-DDB0-4523-8DD8-5D79748DDF99}" type="parTrans" cxnId="{9913A544-4EBC-4549-B301-9AB8BDC9FD97}">
      <dgm:prSet/>
      <dgm:spPr/>
      <dgm:t>
        <a:bodyPr/>
        <a:lstStyle/>
        <a:p>
          <a:endParaRPr lang="en-US"/>
        </a:p>
      </dgm:t>
    </dgm:pt>
    <dgm:pt modelId="{2362BD22-67C3-4B5E-AF0C-74E6B7B548FA}" type="sibTrans" cxnId="{9913A544-4EBC-4549-B301-9AB8BDC9FD97}">
      <dgm:prSet/>
      <dgm:spPr/>
      <dgm:t>
        <a:bodyPr/>
        <a:lstStyle/>
        <a:p>
          <a:endParaRPr lang="en-US"/>
        </a:p>
      </dgm:t>
    </dgm:pt>
    <dgm:pt modelId="{11A6CDB3-D643-4FED-9059-41B76F9BB8C2}">
      <dgm:prSet phldrT="[Text]"/>
      <dgm:spPr>
        <a:solidFill>
          <a:schemeClr val="accent3"/>
        </a:solidFill>
      </dgm:spPr>
      <dgm:t>
        <a:bodyPr/>
        <a:lstStyle/>
        <a:p>
          <a:r>
            <a:rPr lang="en-US" dirty="0"/>
            <a:t>The PIT is conducted alongside the Housing Inventory Count (HIC) –inventory of beds dedicated to serving those experiencing homelessness</a:t>
          </a:r>
        </a:p>
      </dgm:t>
    </dgm:pt>
    <dgm:pt modelId="{8841732D-B664-4473-B914-0DF4E25421D3}" type="parTrans" cxnId="{6B34B2F2-EAF4-4CD2-93AF-3F1F9027FE0A}">
      <dgm:prSet/>
      <dgm:spPr/>
      <dgm:t>
        <a:bodyPr/>
        <a:lstStyle/>
        <a:p>
          <a:endParaRPr lang="en-US"/>
        </a:p>
      </dgm:t>
    </dgm:pt>
    <dgm:pt modelId="{A1F5F9F5-B372-4812-91C0-5F647A130653}" type="sibTrans" cxnId="{6B34B2F2-EAF4-4CD2-93AF-3F1F9027FE0A}">
      <dgm:prSet/>
      <dgm:spPr/>
      <dgm:t>
        <a:bodyPr/>
        <a:lstStyle/>
        <a:p>
          <a:endParaRPr lang="en-US"/>
        </a:p>
      </dgm:t>
    </dgm:pt>
    <dgm:pt modelId="{0675F4CD-D827-4A62-A550-879AD1629BB7}">
      <dgm:prSet phldrT="[Text]"/>
      <dgm:spPr>
        <a:solidFill>
          <a:schemeClr val="accent6"/>
        </a:solidFill>
      </dgm:spPr>
      <dgm:t>
        <a:bodyPr/>
        <a:lstStyle/>
        <a:p>
          <a:r>
            <a:rPr lang="en-US" dirty="0"/>
            <a:t>Six programs are captured</a:t>
          </a:r>
        </a:p>
      </dgm:t>
    </dgm:pt>
    <dgm:pt modelId="{6C6D21C4-85D1-478C-8F5A-7752EA55C4C0}" type="parTrans" cxnId="{F1C05BD6-7A51-4637-9F96-50F9389CBC9E}">
      <dgm:prSet/>
      <dgm:spPr/>
      <dgm:t>
        <a:bodyPr/>
        <a:lstStyle/>
        <a:p>
          <a:endParaRPr lang="en-US"/>
        </a:p>
      </dgm:t>
    </dgm:pt>
    <dgm:pt modelId="{A8A56668-5D84-4CB5-8C9A-EA089B548A0B}" type="sibTrans" cxnId="{F1C05BD6-7A51-4637-9F96-50F9389CBC9E}">
      <dgm:prSet/>
      <dgm:spPr/>
      <dgm:t>
        <a:bodyPr/>
        <a:lstStyle/>
        <a:p>
          <a:endParaRPr lang="en-US"/>
        </a:p>
      </dgm:t>
    </dgm:pt>
    <dgm:pt modelId="{DCA15379-9A32-46C5-A901-E4EEDCE52887}">
      <dgm:prSet phldrT="[Text]"/>
      <dgm:spPr>
        <a:solidFill>
          <a:schemeClr val="accent6"/>
        </a:solidFill>
      </dgm:spPr>
      <dgm:t>
        <a:bodyPr/>
        <a:lstStyle/>
        <a:p>
          <a:r>
            <a:rPr lang="en-US" dirty="0"/>
            <a:t>Emergency shelter, transitional housing, safe haven, rapid rehousing, permanent supportive housing, other permanent housing</a:t>
          </a:r>
        </a:p>
      </dgm:t>
    </dgm:pt>
    <dgm:pt modelId="{57385610-0FC2-4853-8FE1-FA0E58B739AB}" type="parTrans" cxnId="{CD16495C-759A-4C6B-BF7C-7FDC9677314F}">
      <dgm:prSet/>
      <dgm:spPr/>
      <dgm:t>
        <a:bodyPr/>
        <a:lstStyle/>
        <a:p>
          <a:endParaRPr lang="en-US"/>
        </a:p>
      </dgm:t>
    </dgm:pt>
    <dgm:pt modelId="{A1DB6CE7-FECC-443E-9FC9-E99ACBE9DD5F}" type="sibTrans" cxnId="{CD16495C-759A-4C6B-BF7C-7FDC9677314F}">
      <dgm:prSet/>
      <dgm:spPr/>
      <dgm:t>
        <a:bodyPr/>
        <a:lstStyle/>
        <a:p>
          <a:endParaRPr lang="en-US"/>
        </a:p>
      </dgm:t>
    </dgm:pt>
    <dgm:pt modelId="{2D0BA2D6-D907-451F-925C-3799DC33B001}" type="pres">
      <dgm:prSet presAssocID="{A34E8BB7-87FA-475C-A592-8AB6476B817F}" presName="Name0" presStyleCnt="0">
        <dgm:presLayoutVars>
          <dgm:chMax val="7"/>
          <dgm:chPref val="7"/>
          <dgm:dir/>
        </dgm:presLayoutVars>
      </dgm:prSet>
      <dgm:spPr/>
    </dgm:pt>
    <dgm:pt modelId="{6AF9F1CD-E218-4E09-9E41-BED5953566D0}" type="pres">
      <dgm:prSet presAssocID="{A34E8BB7-87FA-475C-A592-8AB6476B817F}" presName="Name1" presStyleCnt="0"/>
      <dgm:spPr/>
    </dgm:pt>
    <dgm:pt modelId="{E1B36CF7-44A9-4BC3-BE82-40DFFD12933F}" type="pres">
      <dgm:prSet presAssocID="{A34E8BB7-87FA-475C-A592-8AB6476B817F}" presName="cycle" presStyleCnt="0"/>
      <dgm:spPr/>
    </dgm:pt>
    <dgm:pt modelId="{96D873CA-B0DD-4F07-BC79-D89C4AC4E56C}" type="pres">
      <dgm:prSet presAssocID="{A34E8BB7-87FA-475C-A592-8AB6476B817F}" presName="srcNode" presStyleLbl="node1" presStyleIdx="0" presStyleCnt="4"/>
      <dgm:spPr/>
    </dgm:pt>
    <dgm:pt modelId="{0B795863-D34D-44CF-983D-9E578D6B9C30}" type="pres">
      <dgm:prSet presAssocID="{A34E8BB7-87FA-475C-A592-8AB6476B817F}" presName="conn" presStyleLbl="parChTrans1D2" presStyleIdx="0" presStyleCnt="1"/>
      <dgm:spPr/>
    </dgm:pt>
    <dgm:pt modelId="{28EA151C-72CA-43FB-8778-7CF8BF46ACA8}" type="pres">
      <dgm:prSet presAssocID="{A34E8BB7-87FA-475C-A592-8AB6476B817F}" presName="extraNode" presStyleLbl="node1" presStyleIdx="0" presStyleCnt="4"/>
      <dgm:spPr/>
    </dgm:pt>
    <dgm:pt modelId="{B956A23A-E33B-49F9-8D95-688EE587995E}" type="pres">
      <dgm:prSet presAssocID="{A34E8BB7-87FA-475C-A592-8AB6476B817F}" presName="dstNode" presStyleLbl="node1" presStyleIdx="0" presStyleCnt="4"/>
      <dgm:spPr/>
    </dgm:pt>
    <dgm:pt modelId="{9C419274-E442-4A79-A97A-940D178BECEE}" type="pres">
      <dgm:prSet presAssocID="{CC78C9D5-A925-4638-9FC2-5166BD6775E7}" presName="text_1" presStyleLbl="node1" presStyleIdx="0" presStyleCnt="4">
        <dgm:presLayoutVars>
          <dgm:bulletEnabled val="1"/>
        </dgm:presLayoutVars>
      </dgm:prSet>
      <dgm:spPr/>
    </dgm:pt>
    <dgm:pt modelId="{4B45B9E8-FBCA-4D14-9653-DC0D9296BBA2}" type="pres">
      <dgm:prSet presAssocID="{CC78C9D5-A925-4638-9FC2-5166BD6775E7}" presName="accent_1" presStyleCnt="0"/>
      <dgm:spPr/>
    </dgm:pt>
    <dgm:pt modelId="{8E57FFDF-9BB7-405A-BF01-33671B269391}" type="pres">
      <dgm:prSet presAssocID="{CC78C9D5-A925-4638-9FC2-5166BD6775E7}" presName="accentRepeatNode" presStyleLbl="solidFgAcc1" presStyleIdx="0" presStyleCnt="4"/>
      <dgm:spPr/>
    </dgm:pt>
    <dgm:pt modelId="{4D6276DB-9CCF-45A8-911B-0BE97E62C680}" type="pres">
      <dgm:prSet presAssocID="{C2BE3526-762C-4089-B20E-BAF2F84D244E}" presName="text_2" presStyleLbl="node1" presStyleIdx="1" presStyleCnt="4">
        <dgm:presLayoutVars>
          <dgm:bulletEnabled val="1"/>
        </dgm:presLayoutVars>
      </dgm:prSet>
      <dgm:spPr/>
    </dgm:pt>
    <dgm:pt modelId="{120CF61B-86DD-4267-AC24-A0EC3BA33427}" type="pres">
      <dgm:prSet presAssocID="{C2BE3526-762C-4089-B20E-BAF2F84D244E}" presName="accent_2" presStyleCnt="0"/>
      <dgm:spPr/>
    </dgm:pt>
    <dgm:pt modelId="{71A11F9E-61BA-462A-BFFA-2B9B1A10A853}" type="pres">
      <dgm:prSet presAssocID="{C2BE3526-762C-4089-B20E-BAF2F84D244E}" presName="accentRepeatNode" presStyleLbl="solidFgAcc1" presStyleIdx="1" presStyleCnt="4"/>
      <dgm:spPr>
        <a:ln>
          <a:solidFill>
            <a:schemeClr val="accent1"/>
          </a:solidFill>
        </a:ln>
      </dgm:spPr>
    </dgm:pt>
    <dgm:pt modelId="{735255F8-24AD-4B87-8D90-B371CC94215C}" type="pres">
      <dgm:prSet presAssocID="{11A6CDB3-D643-4FED-9059-41B76F9BB8C2}" presName="text_3" presStyleLbl="node1" presStyleIdx="2" presStyleCnt="4">
        <dgm:presLayoutVars>
          <dgm:bulletEnabled val="1"/>
        </dgm:presLayoutVars>
      </dgm:prSet>
      <dgm:spPr/>
    </dgm:pt>
    <dgm:pt modelId="{22E785B1-5974-484E-9C18-7EDFC2C36918}" type="pres">
      <dgm:prSet presAssocID="{11A6CDB3-D643-4FED-9059-41B76F9BB8C2}" presName="accent_3" presStyleCnt="0"/>
      <dgm:spPr/>
    </dgm:pt>
    <dgm:pt modelId="{5FEA7B4A-2950-4579-81BC-4980CA14BE77}" type="pres">
      <dgm:prSet presAssocID="{11A6CDB3-D643-4FED-9059-41B76F9BB8C2}" presName="accentRepeatNode" presStyleLbl="solidFgAcc1" presStyleIdx="2" presStyleCnt="4"/>
      <dgm:spPr>
        <a:ln>
          <a:solidFill>
            <a:schemeClr val="accent3"/>
          </a:solidFill>
        </a:ln>
      </dgm:spPr>
    </dgm:pt>
    <dgm:pt modelId="{ABA02AD0-283B-4E6E-99D3-6DDB7FB7BD31}" type="pres">
      <dgm:prSet presAssocID="{0675F4CD-D827-4A62-A550-879AD1629BB7}" presName="text_4" presStyleLbl="node1" presStyleIdx="3" presStyleCnt="4">
        <dgm:presLayoutVars>
          <dgm:bulletEnabled val="1"/>
        </dgm:presLayoutVars>
      </dgm:prSet>
      <dgm:spPr/>
    </dgm:pt>
    <dgm:pt modelId="{0B4DAA45-085A-4173-8EB6-A29289F429A6}" type="pres">
      <dgm:prSet presAssocID="{0675F4CD-D827-4A62-A550-879AD1629BB7}" presName="accent_4" presStyleCnt="0"/>
      <dgm:spPr/>
    </dgm:pt>
    <dgm:pt modelId="{50841F4B-79A8-4C88-ACE3-F15181164FBC}" type="pres">
      <dgm:prSet presAssocID="{0675F4CD-D827-4A62-A550-879AD1629BB7}" presName="accentRepeatNode" presStyleLbl="solidFgAcc1" presStyleIdx="3" presStyleCnt="4"/>
      <dgm:spPr>
        <a:ln>
          <a:solidFill>
            <a:schemeClr val="accent6"/>
          </a:solidFill>
        </a:ln>
      </dgm:spPr>
    </dgm:pt>
  </dgm:ptLst>
  <dgm:cxnLst>
    <dgm:cxn modelId="{F1C08426-7949-410C-946F-97AD376124CE}" type="presOf" srcId="{0675F4CD-D827-4A62-A550-879AD1629BB7}" destId="{ABA02AD0-283B-4E6E-99D3-6DDB7FB7BD31}" srcOrd="0" destOrd="0" presId="urn:microsoft.com/office/officeart/2008/layout/VerticalCurvedList"/>
    <dgm:cxn modelId="{CD16495C-759A-4C6B-BF7C-7FDC9677314F}" srcId="{0675F4CD-D827-4A62-A550-879AD1629BB7}" destId="{DCA15379-9A32-46C5-A901-E4EEDCE52887}" srcOrd="0" destOrd="0" parTransId="{57385610-0FC2-4853-8FE1-FA0E58B739AB}" sibTransId="{A1DB6CE7-FECC-443E-9FC9-E99ACBE9DD5F}"/>
    <dgm:cxn modelId="{9913A544-4EBC-4549-B301-9AB8BDC9FD97}" srcId="{A34E8BB7-87FA-475C-A592-8AB6476B817F}" destId="{C2BE3526-762C-4089-B20E-BAF2F84D244E}" srcOrd="1" destOrd="0" parTransId="{D7419C1F-DDB0-4523-8DD8-5D79748DDF99}" sibTransId="{2362BD22-67C3-4B5E-AF0C-74E6B7B548FA}"/>
    <dgm:cxn modelId="{C75EEB69-8309-48F6-81AC-0DC2E83F1D41}" type="presOf" srcId="{A34E8BB7-87FA-475C-A592-8AB6476B817F}" destId="{2D0BA2D6-D907-451F-925C-3799DC33B001}" srcOrd="0" destOrd="0" presId="urn:microsoft.com/office/officeart/2008/layout/VerticalCurvedList"/>
    <dgm:cxn modelId="{79B4456F-9AE2-4E40-8588-9D441162ABB4}" type="presOf" srcId="{11A6CDB3-D643-4FED-9059-41B76F9BB8C2}" destId="{735255F8-24AD-4B87-8D90-B371CC94215C}" srcOrd="0" destOrd="0" presId="urn:microsoft.com/office/officeart/2008/layout/VerticalCurvedList"/>
    <dgm:cxn modelId="{13DE8474-F554-44C2-94B6-B2E1D7B652AE}" type="presOf" srcId="{CC78C9D5-A925-4638-9FC2-5166BD6775E7}" destId="{9C419274-E442-4A79-A97A-940D178BECEE}" srcOrd="0" destOrd="0" presId="urn:microsoft.com/office/officeart/2008/layout/VerticalCurvedList"/>
    <dgm:cxn modelId="{009DF678-7AB7-45B9-8602-22A79B108CA0}" type="presOf" srcId="{DCA15379-9A32-46C5-A901-E4EEDCE52887}" destId="{ABA02AD0-283B-4E6E-99D3-6DDB7FB7BD31}" srcOrd="0" destOrd="1" presId="urn:microsoft.com/office/officeart/2008/layout/VerticalCurvedList"/>
    <dgm:cxn modelId="{E41DD379-7507-464A-A863-86CEEAA70F2D}" type="presOf" srcId="{C2BE3526-762C-4089-B20E-BAF2F84D244E}" destId="{4D6276DB-9CCF-45A8-911B-0BE97E62C680}" srcOrd="0" destOrd="0" presId="urn:microsoft.com/office/officeart/2008/layout/VerticalCurvedList"/>
    <dgm:cxn modelId="{7D2C6E88-4E2E-4B9B-887E-18737BE62639}" srcId="{A34E8BB7-87FA-475C-A592-8AB6476B817F}" destId="{CC78C9D5-A925-4638-9FC2-5166BD6775E7}" srcOrd="0" destOrd="0" parTransId="{E316E2FF-FFE2-4EFA-9D08-F3B4000D0AEE}" sibTransId="{CB75E8B6-D267-45A3-93DB-4D9AD0B60C3B}"/>
    <dgm:cxn modelId="{328F42C0-6F14-4F29-95AF-27EC6192E9CA}" type="presOf" srcId="{CB75E8B6-D267-45A3-93DB-4D9AD0B60C3B}" destId="{0B795863-D34D-44CF-983D-9E578D6B9C30}" srcOrd="0" destOrd="0" presId="urn:microsoft.com/office/officeart/2008/layout/VerticalCurvedList"/>
    <dgm:cxn modelId="{F1C05BD6-7A51-4637-9F96-50F9389CBC9E}" srcId="{A34E8BB7-87FA-475C-A592-8AB6476B817F}" destId="{0675F4CD-D827-4A62-A550-879AD1629BB7}" srcOrd="3" destOrd="0" parTransId="{6C6D21C4-85D1-478C-8F5A-7752EA55C4C0}" sibTransId="{A8A56668-5D84-4CB5-8C9A-EA089B548A0B}"/>
    <dgm:cxn modelId="{6B34B2F2-EAF4-4CD2-93AF-3F1F9027FE0A}" srcId="{A34E8BB7-87FA-475C-A592-8AB6476B817F}" destId="{11A6CDB3-D643-4FED-9059-41B76F9BB8C2}" srcOrd="2" destOrd="0" parTransId="{8841732D-B664-4473-B914-0DF4E25421D3}" sibTransId="{A1F5F9F5-B372-4812-91C0-5F647A130653}"/>
    <dgm:cxn modelId="{5F1D4AC4-BCC9-452A-9A53-66BA14E7EC02}" type="presParOf" srcId="{2D0BA2D6-D907-451F-925C-3799DC33B001}" destId="{6AF9F1CD-E218-4E09-9E41-BED5953566D0}" srcOrd="0" destOrd="0" presId="urn:microsoft.com/office/officeart/2008/layout/VerticalCurvedList"/>
    <dgm:cxn modelId="{C42EB89A-CE00-467B-B97C-84304B16C7C8}" type="presParOf" srcId="{6AF9F1CD-E218-4E09-9E41-BED5953566D0}" destId="{E1B36CF7-44A9-4BC3-BE82-40DFFD12933F}" srcOrd="0" destOrd="0" presId="urn:microsoft.com/office/officeart/2008/layout/VerticalCurvedList"/>
    <dgm:cxn modelId="{B638124D-08EA-4F31-AEC4-C90B7A826346}" type="presParOf" srcId="{E1B36CF7-44A9-4BC3-BE82-40DFFD12933F}" destId="{96D873CA-B0DD-4F07-BC79-D89C4AC4E56C}" srcOrd="0" destOrd="0" presId="urn:microsoft.com/office/officeart/2008/layout/VerticalCurvedList"/>
    <dgm:cxn modelId="{38117785-EE36-48A1-9200-BAD8BE719ACD}" type="presParOf" srcId="{E1B36CF7-44A9-4BC3-BE82-40DFFD12933F}" destId="{0B795863-D34D-44CF-983D-9E578D6B9C30}" srcOrd="1" destOrd="0" presId="urn:microsoft.com/office/officeart/2008/layout/VerticalCurvedList"/>
    <dgm:cxn modelId="{FDE21D7B-C687-4235-91C4-545B49A2B850}" type="presParOf" srcId="{E1B36CF7-44A9-4BC3-BE82-40DFFD12933F}" destId="{28EA151C-72CA-43FB-8778-7CF8BF46ACA8}" srcOrd="2" destOrd="0" presId="urn:microsoft.com/office/officeart/2008/layout/VerticalCurvedList"/>
    <dgm:cxn modelId="{901F12B7-8EF7-4996-AD3C-656AEBA97B34}" type="presParOf" srcId="{E1B36CF7-44A9-4BC3-BE82-40DFFD12933F}" destId="{B956A23A-E33B-49F9-8D95-688EE587995E}" srcOrd="3" destOrd="0" presId="urn:microsoft.com/office/officeart/2008/layout/VerticalCurvedList"/>
    <dgm:cxn modelId="{26662EA5-4D98-4BA4-9AF7-D5D02A022C62}" type="presParOf" srcId="{6AF9F1CD-E218-4E09-9E41-BED5953566D0}" destId="{9C419274-E442-4A79-A97A-940D178BECEE}" srcOrd="1" destOrd="0" presId="urn:microsoft.com/office/officeart/2008/layout/VerticalCurvedList"/>
    <dgm:cxn modelId="{AC43F351-DB25-4275-98EE-3D820A7EE159}" type="presParOf" srcId="{6AF9F1CD-E218-4E09-9E41-BED5953566D0}" destId="{4B45B9E8-FBCA-4D14-9653-DC0D9296BBA2}" srcOrd="2" destOrd="0" presId="urn:microsoft.com/office/officeart/2008/layout/VerticalCurvedList"/>
    <dgm:cxn modelId="{7A5E7B84-81F8-4FD1-8090-9081B42B6967}" type="presParOf" srcId="{4B45B9E8-FBCA-4D14-9653-DC0D9296BBA2}" destId="{8E57FFDF-9BB7-405A-BF01-33671B269391}" srcOrd="0" destOrd="0" presId="urn:microsoft.com/office/officeart/2008/layout/VerticalCurvedList"/>
    <dgm:cxn modelId="{F1CEFBDC-0C35-4132-BC4E-D1387BF3EF10}" type="presParOf" srcId="{6AF9F1CD-E218-4E09-9E41-BED5953566D0}" destId="{4D6276DB-9CCF-45A8-911B-0BE97E62C680}" srcOrd="3" destOrd="0" presId="urn:microsoft.com/office/officeart/2008/layout/VerticalCurvedList"/>
    <dgm:cxn modelId="{0ADC2E2C-67C5-4847-996C-8B08D55AAB22}" type="presParOf" srcId="{6AF9F1CD-E218-4E09-9E41-BED5953566D0}" destId="{120CF61B-86DD-4267-AC24-A0EC3BA33427}" srcOrd="4" destOrd="0" presId="urn:microsoft.com/office/officeart/2008/layout/VerticalCurvedList"/>
    <dgm:cxn modelId="{63B3E934-C783-4D1A-B666-C5A106969042}" type="presParOf" srcId="{120CF61B-86DD-4267-AC24-A0EC3BA33427}" destId="{71A11F9E-61BA-462A-BFFA-2B9B1A10A853}" srcOrd="0" destOrd="0" presId="urn:microsoft.com/office/officeart/2008/layout/VerticalCurvedList"/>
    <dgm:cxn modelId="{1D21CF27-246B-4694-B845-DFF5953CCEC5}" type="presParOf" srcId="{6AF9F1CD-E218-4E09-9E41-BED5953566D0}" destId="{735255F8-24AD-4B87-8D90-B371CC94215C}" srcOrd="5" destOrd="0" presId="urn:microsoft.com/office/officeart/2008/layout/VerticalCurvedList"/>
    <dgm:cxn modelId="{241D5613-6DEC-4604-9F24-91075F51236C}" type="presParOf" srcId="{6AF9F1CD-E218-4E09-9E41-BED5953566D0}" destId="{22E785B1-5974-484E-9C18-7EDFC2C36918}" srcOrd="6" destOrd="0" presId="urn:microsoft.com/office/officeart/2008/layout/VerticalCurvedList"/>
    <dgm:cxn modelId="{46F3AF91-2259-413D-A1D1-5FC73239C808}" type="presParOf" srcId="{22E785B1-5974-484E-9C18-7EDFC2C36918}" destId="{5FEA7B4A-2950-4579-81BC-4980CA14BE77}" srcOrd="0" destOrd="0" presId="urn:microsoft.com/office/officeart/2008/layout/VerticalCurvedList"/>
    <dgm:cxn modelId="{47883977-31A5-4B2F-B75C-978697E91E8E}" type="presParOf" srcId="{6AF9F1CD-E218-4E09-9E41-BED5953566D0}" destId="{ABA02AD0-283B-4E6E-99D3-6DDB7FB7BD31}" srcOrd="7" destOrd="0" presId="urn:microsoft.com/office/officeart/2008/layout/VerticalCurvedList"/>
    <dgm:cxn modelId="{C474BD1E-088A-48AC-A321-2367DEE53B76}" type="presParOf" srcId="{6AF9F1CD-E218-4E09-9E41-BED5953566D0}" destId="{0B4DAA45-085A-4173-8EB6-A29289F429A6}" srcOrd="8" destOrd="0" presId="urn:microsoft.com/office/officeart/2008/layout/VerticalCurvedList"/>
    <dgm:cxn modelId="{70EA94F0-6682-4169-BDA6-11037D7A7849}" type="presParOf" srcId="{0B4DAA45-085A-4173-8EB6-A29289F429A6}" destId="{50841F4B-79A8-4C88-ACE3-F15181164FB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1DE0FF-515C-44DF-A576-BF968740421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3111F2A-BB1C-4B70-BF7E-D062E979C5DA}">
      <dgm:prSet phldrT="[Text]"/>
      <dgm:spPr>
        <a:solidFill>
          <a:schemeClr val="accent2"/>
        </a:solidFill>
      </dgm:spPr>
      <dgm:t>
        <a:bodyPr/>
        <a:lstStyle/>
        <a:p>
          <a:r>
            <a:rPr lang="en-US" dirty="0"/>
            <a:t>Homelessness has been on the rise since 2017, experiencing an overall increase of 6%. </a:t>
          </a:r>
        </a:p>
      </dgm:t>
    </dgm:pt>
    <dgm:pt modelId="{7DB1E314-5EE1-4B1E-BC92-FD3B763A0AEB}" type="parTrans" cxnId="{85379837-7A77-49A7-8265-29E373B88A0D}">
      <dgm:prSet/>
      <dgm:spPr/>
      <dgm:t>
        <a:bodyPr/>
        <a:lstStyle/>
        <a:p>
          <a:endParaRPr lang="en-US"/>
        </a:p>
      </dgm:t>
    </dgm:pt>
    <dgm:pt modelId="{162B66C7-EB3E-4C25-A002-DCAB77FF610D}" type="sibTrans" cxnId="{85379837-7A77-49A7-8265-29E373B88A0D}">
      <dgm:prSet/>
      <dgm:spPr/>
      <dgm:t>
        <a:bodyPr/>
        <a:lstStyle/>
        <a:p>
          <a:endParaRPr lang="en-US"/>
        </a:p>
      </dgm:t>
    </dgm:pt>
    <dgm:pt modelId="{593E664A-C37B-4731-829D-B12D4CD4186E}">
      <dgm:prSet phldrT="[Text]"/>
      <dgm:spPr>
        <a:solidFill>
          <a:schemeClr val="accent1"/>
        </a:solidFill>
        <a:ln>
          <a:solidFill>
            <a:schemeClr val="accent1"/>
          </a:solidFill>
        </a:ln>
      </dgm:spPr>
      <dgm:t>
        <a:bodyPr/>
        <a:lstStyle/>
        <a:p>
          <a:r>
            <a:rPr lang="en-US" dirty="0"/>
            <a:t>In 2022, counts of individuals (421,392 people) and individuals experiencing chronic homelessness (127,768) reached record highs.</a:t>
          </a:r>
        </a:p>
      </dgm:t>
    </dgm:pt>
    <dgm:pt modelId="{02F54389-1010-49C8-92EA-5A5892B03331}" type="parTrans" cxnId="{7AABEAC9-A1A2-49F9-A7A8-D09CED4B8573}">
      <dgm:prSet/>
      <dgm:spPr/>
      <dgm:t>
        <a:bodyPr/>
        <a:lstStyle/>
        <a:p>
          <a:endParaRPr lang="en-US"/>
        </a:p>
      </dgm:t>
    </dgm:pt>
    <dgm:pt modelId="{3C4158C1-AC8F-4D9F-A0FB-B7D3A7E04A1D}" type="sibTrans" cxnId="{7AABEAC9-A1A2-49F9-A7A8-D09CED4B8573}">
      <dgm:prSet/>
      <dgm:spPr/>
      <dgm:t>
        <a:bodyPr/>
        <a:lstStyle/>
        <a:p>
          <a:endParaRPr lang="en-US"/>
        </a:p>
      </dgm:t>
    </dgm:pt>
    <dgm:pt modelId="{F787DD2C-0678-4AEA-A4DB-79414BB26A44}">
      <dgm:prSet phldrT="[Text]"/>
      <dgm:spPr>
        <a:solidFill>
          <a:schemeClr val="accent3"/>
        </a:solidFill>
      </dgm:spPr>
      <dgm:t>
        <a:bodyPr/>
        <a:lstStyle/>
        <a:p>
          <a:r>
            <a:rPr lang="en-US" dirty="0"/>
            <a:t>Unsheltered rates are also trending upward, impacting most racial, ethnic, and gender subgroups.</a:t>
          </a:r>
        </a:p>
      </dgm:t>
    </dgm:pt>
    <dgm:pt modelId="{B16CEB8B-D1A7-4CE1-8FD7-E5BDC103E459}" type="parTrans" cxnId="{D48E46AE-3A57-4766-BD1E-ACD31CEAE7FF}">
      <dgm:prSet/>
      <dgm:spPr/>
      <dgm:t>
        <a:bodyPr/>
        <a:lstStyle/>
        <a:p>
          <a:endParaRPr lang="en-US"/>
        </a:p>
      </dgm:t>
    </dgm:pt>
    <dgm:pt modelId="{865A61CF-A713-43B6-8C51-A7A73B6234B5}" type="sibTrans" cxnId="{D48E46AE-3A57-4766-BD1E-ACD31CEAE7FF}">
      <dgm:prSet/>
      <dgm:spPr/>
      <dgm:t>
        <a:bodyPr/>
        <a:lstStyle/>
        <a:p>
          <a:endParaRPr lang="en-US"/>
        </a:p>
      </dgm:t>
    </dgm:pt>
    <dgm:pt modelId="{8A2084A4-5204-4B8A-8122-97BF18CACB30}">
      <dgm:prSet phldrT="[Text]"/>
      <dgm:spPr>
        <a:solidFill>
          <a:schemeClr val="accent6"/>
        </a:solidFill>
      </dgm:spPr>
      <dgm:t>
        <a:bodyPr/>
        <a:lstStyle/>
        <a:p>
          <a:r>
            <a:rPr lang="en-US" dirty="0"/>
            <a:t>Homeless service systems continued to expand the availability of both temporary and permanent beds in 2022, but these resources still fall short of reaching everyone in need. </a:t>
          </a:r>
        </a:p>
      </dgm:t>
    </dgm:pt>
    <dgm:pt modelId="{664A0DFC-202D-4FA0-807D-DAA4A7E8B35E}" type="parTrans" cxnId="{E432A2EB-3D9D-4C08-90C2-BE95B8258AEF}">
      <dgm:prSet/>
      <dgm:spPr/>
      <dgm:t>
        <a:bodyPr/>
        <a:lstStyle/>
        <a:p>
          <a:endParaRPr lang="en-US"/>
        </a:p>
      </dgm:t>
    </dgm:pt>
    <dgm:pt modelId="{8BBAF586-B5BA-4675-AA68-0F664EC203B1}" type="sibTrans" cxnId="{E432A2EB-3D9D-4C08-90C2-BE95B8258AEF}">
      <dgm:prSet/>
      <dgm:spPr/>
      <dgm:t>
        <a:bodyPr/>
        <a:lstStyle/>
        <a:p>
          <a:endParaRPr lang="en-US"/>
        </a:p>
      </dgm:t>
    </dgm:pt>
    <dgm:pt modelId="{47627783-A499-48F0-AFBE-81437426EC14}" type="pres">
      <dgm:prSet presAssocID="{E61DE0FF-515C-44DF-A576-BF968740421A}" presName="diagram" presStyleCnt="0">
        <dgm:presLayoutVars>
          <dgm:dir/>
          <dgm:resizeHandles val="exact"/>
        </dgm:presLayoutVars>
      </dgm:prSet>
      <dgm:spPr/>
    </dgm:pt>
    <dgm:pt modelId="{86161957-38C8-44C4-ADE0-8CD897471509}" type="pres">
      <dgm:prSet presAssocID="{83111F2A-BB1C-4B70-BF7E-D062E979C5DA}" presName="node" presStyleLbl="node1" presStyleIdx="0" presStyleCnt="4">
        <dgm:presLayoutVars>
          <dgm:bulletEnabled val="1"/>
        </dgm:presLayoutVars>
      </dgm:prSet>
      <dgm:spPr/>
    </dgm:pt>
    <dgm:pt modelId="{44806781-6FCD-4B05-81A9-E224DA275FB7}" type="pres">
      <dgm:prSet presAssocID="{162B66C7-EB3E-4C25-A002-DCAB77FF610D}" presName="sibTrans" presStyleCnt="0"/>
      <dgm:spPr/>
    </dgm:pt>
    <dgm:pt modelId="{61D14177-1948-4503-85F8-78E945FA8665}" type="pres">
      <dgm:prSet presAssocID="{593E664A-C37B-4731-829D-B12D4CD4186E}" presName="node" presStyleLbl="node1" presStyleIdx="1" presStyleCnt="4">
        <dgm:presLayoutVars>
          <dgm:bulletEnabled val="1"/>
        </dgm:presLayoutVars>
      </dgm:prSet>
      <dgm:spPr/>
    </dgm:pt>
    <dgm:pt modelId="{0FDEDB65-3BC0-4A2E-BF6E-2AD02B697959}" type="pres">
      <dgm:prSet presAssocID="{3C4158C1-AC8F-4D9F-A0FB-B7D3A7E04A1D}" presName="sibTrans" presStyleCnt="0"/>
      <dgm:spPr/>
    </dgm:pt>
    <dgm:pt modelId="{5EE59101-89AE-4DC9-A1E3-82DEF78FA966}" type="pres">
      <dgm:prSet presAssocID="{F787DD2C-0678-4AEA-A4DB-79414BB26A44}" presName="node" presStyleLbl="node1" presStyleIdx="2" presStyleCnt="4">
        <dgm:presLayoutVars>
          <dgm:bulletEnabled val="1"/>
        </dgm:presLayoutVars>
      </dgm:prSet>
      <dgm:spPr/>
    </dgm:pt>
    <dgm:pt modelId="{43CBE954-F228-491F-ADD2-C0338D05C7D8}" type="pres">
      <dgm:prSet presAssocID="{865A61CF-A713-43B6-8C51-A7A73B6234B5}" presName="sibTrans" presStyleCnt="0"/>
      <dgm:spPr/>
    </dgm:pt>
    <dgm:pt modelId="{C3DFE1DF-D04A-4F9A-81AB-B70AB4650BC1}" type="pres">
      <dgm:prSet presAssocID="{8A2084A4-5204-4B8A-8122-97BF18CACB30}" presName="node" presStyleLbl="node1" presStyleIdx="3" presStyleCnt="4">
        <dgm:presLayoutVars>
          <dgm:bulletEnabled val="1"/>
        </dgm:presLayoutVars>
      </dgm:prSet>
      <dgm:spPr/>
    </dgm:pt>
  </dgm:ptLst>
  <dgm:cxnLst>
    <dgm:cxn modelId="{85379837-7A77-49A7-8265-29E373B88A0D}" srcId="{E61DE0FF-515C-44DF-A576-BF968740421A}" destId="{83111F2A-BB1C-4B70-BF7E-D062E979C5DA}" srcOrd="0" destOrd="0" parTransId="{7DB1E314-5EE1-4B1E-BC92-FD3B763A0AEB}" sibTransId="{162B66C7-EB3E-4C25-A002-DCAB77FF610D}"/>
    <dgm:cxn modelId="{85CB3066-BDA5-4F90-BE45-E4AF12D5D634}" type="presOf" srcId="{8A2084A4-5204-4B8A-8122-97BF18CACB30}" destId="{C3DFE1DF-D04A-4F9A-81AB-B70AB4650BC1}" srcOrd="0" destOrd="0" presId="urn:microsoft.com/office/officeart/2005/8/layout/default"/>
    <dgm:cxn modelId="{48501F52-370C-4CE1-B6A9-44C968E1F0EA}" type="presOf" srcId="{E61DE0FF-515C-44DF-A576-BF968740421A}" destId="{47627783-A499-48F0-AFBE-81437426EC14}" srcOrd="0" destOrd="0" presId="urn:microsoft.com/office/officeart/2005/8/layout/default"/>
    <dgm:cxn modelId="{4C9A7CA0-F566-4920-846B-8C51FD137013}" type="presOf" srcId="{F787DD2C-0678-4AEA-A4DB-79414BB26A44}" destId="{5EE59101-89AE-4DC9-A1E3-82DEF78FA966}" srcOrd="0" destOrd="0" presId="urn:microsoft.com/office/officeart/2005/8/layout/default"/>
    <dgm:cxn modelId="{D48E46AE-3A57-4766-BD1E-ACD31CEAE7FF}" srcId="{E61DE0FF-515C-44DF-A576-BF968740421A}" destId="{F787DD2C-0678-4AEA-A4DB-79414BB26A44}" srcOrd="2" destOrd="0" parTransId="{B16CEB8B-D1A7-4CE1-8FD7-E5BDC103E459}" sibTransId="{865A61CF-A713-43B6-8C51-A7A73B6234B5}"/>
    <dgm:cxn modelId="{7AABEAC9-A1A2-49F9-A7A8-D09CED4B8573}" srcId="{E61DE0FF-515C-44DF-A576-BF968740421A}" destId="{593E664A-C37B-4731-829D-B12D4CD4186E}" srcOrd="1" destOrd="0" parTransId="{02F54389-1010-49C8-92EA-5A5892B03331}" sibTransId="{3C4158C1-AC8F-4D9F-A0FB-B7D3A7E04A1D}"/>
    <dgm:cxn modelId="{75AF9BD9-B4D7-435A-A628-FF93E488F6A9}" type="presOf" srcId="{593E664A-C37B-4731-829D-B12D4CD4186E}" destId="{61D14177-1948-4503-85F8-78E945FA8665}" srcOrd="0" destOrd="0" presId="urn:microsoft.com/office/officeart/2005/8/layout/default"/>
    <dgm:cxn modelId="{E432A2EB-3D9D-4C08-90C2-BE95B8258AEF}" srcId="{E61DE0FF-515C-44DF-A576-BF968740421A}" destId="{8A2084A4-5204-4B8A-8122-97BF18CACB30}" srcOrd="3" destOrd="0" parTransId="{664A0DFC-202D-4FA0-807D-DAA4A7E8B35E}" sibTransId="{8BBAF586-B5BA-4675-AA68-0F664EC203B1}"/>
    <dgm:cxn modelId="{943522ED-7D02-4073-B4B7-FD4C806C729B}" type="presOf" srcId="{83111F2A-BB1C-4B70-BF7E-D062E979C5DA}" destId="{86161957-38C8-44C4-ADE0-8CD897471509}" srcOrd="0" destOrd="0" presId="urn:microsoft.com/office/officeart/2005/8/layout/default"/>
    <dgm:cxn modelId="{359630A8-9F65-43FD-8CB2-41A88526FD42}" type="presParOf" srcId="{47627783-A499-48F0-AFBE-81437426EC14}" destId="{86161957-38C8-44C4-ADE0-8CD897471509}" srcOrd="0" destOrd="0" presId="urn:microsoft.com/office/officeart/2005/8/layout/default"/>
    <dgm:cxn modelId="{982CD427-B084-436B-994A-FF5824A6E840}" type="presParOf" srcId="{47627783-A499-48F0-AFBE-81437426EC14}" destId="{44806781-6FCD-4B05-81A9-E224DA275FB7}" srcOrd="1" destOrd="0" presId="urn:microsoft.com/office/officeart/2005/8/layout/default"/>
    <dgm:cxn modelId="{55C921E2-AE5D-41AD-BB6D-63B2687E6FC4}" type="presParOf" srcId="{47627783-A499-48F0-AFBE-81437426EC14}" destId="{61D14177-1948-4503-85F8-78E945FA8665}" srcOrd="2" destOrd="0" presId="urn:microsoft.com/office/officeart/2005/8/layout/default"/>
    <dgm:cxn modelId="{8E316812-F2E6-4B75-8305-CEC94F860A44}" type="presParOf" srcId="{47627783-A499-48F0-AFBE-81437426EC14}" destId="{0FDEDB65-3BC0-4A2E-BF6E-2AD02B697959}" srcOrd="3" destOrd="0" presId="urn:microsoft.com/office/officeart/2005/8/layout/default"/>
    <dgm:cxn modelId="{19ECB80B-8C07-4FF3-BA2F-85B7D01A42D3}" type="presParOf" srcId="{47627783-A499-48F0-AFBE-81437426EC14}" destId="{5EE59101-89AE-4DC9-A1E3-82DEF78FA966}" srcOrd="4" destOrd="0" presId="urn:microsoft.com/office/officeart/2005/8/layout/default"/>
    <dgm:cxn modelId="{D975E9F5-F949-405D-B827-2D61E9510CC5}" type="presParOf" srcId="{47627783-A499-48F0-AFBE-81437426EC14}" destId="{43CBE954-F228-491F-ADD2-C0338D05C7D8}" srcOrd="5" destOrd="0" presId="urn:microsoft.com/office/officeart/2005/8/layout/default"/>
    <dgm:cxn modelId="{98D1721C-7E93-4C1D-9722-19A688F4BF8A}" type="presParOf" srcId="{47627783-A499-48F0-AFBE-81437426EC14}" destId="{C3DFE1DF-D04A-4F9A-81AB-B70AB4650BC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71284D-4647-4924-837C-FA85F96D6944}"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7FAED8D9-5B51-4F20-989E-029E2C8FE5E9}">
      <dgm:prSet phldrT="[Text]" custT="1"/>
      <dgm:spPr/>
      <dgm:t>
        <a:bodyPr/>
        <a:lstStyle/>
        <a:p>
          <a:r>
            <a:rPr lang="en-US" sz="3900" dirty="0"/>
            <a:t>Sheltered Count </a:t>
          </a:r>
          <a:r>
            <a:rPr lang="en-US" sz="2800" dirty="0"/>
            <a:t>(PIT/HIC)</a:t>
          </a:r>
          <a:endParaRPr lang="en-US" sz="3900" dirty="0"/>
        </a:p>
      </dgm:t>
    </dgm:pt>
    <dgm:pt modelId="{2E3C719A-536B-4A73-BF29-EB0E86185199}" type="parTrans" cxnId="{ECBE7737-3200-4C6D-A769-EC19D71637C6}">
      <dgm:prSet/>
      <dgm:spPr/>
      <dgm:t>
        <a:bodyPr/>
        <a:lstStyle/>
        <a:p>
          <a:endParaRPr lang="en-US"/>
        </a:p>
      </dgm:t>
    </dgm:pt>
    <dgm:pt modelId="{84FFC843-2070-47FD-9C7D-8D8FE98CD715}" type="sibTrans" cxnId="{ECBE7737-3200-4C6D-A769-EC19D71637C6}">
      <dgm:prSet/>
      <dgm:spPr/>
      <dgm:t>
        <a:bodyPr/>
        <a:lstStyle/>
        <a:p>
          <a:endParaRPr lang="en-US"/>
        </a:p>
      </dgm:t>
    </dgm:pt>
    <dgm:pt modelId="{1BC7B209-7CB8-4F2E-9506-DB2ECBDF1FA8}">
      <dgm:prSet phldrT="[Text]"/>
      <dgm:spPr/>
      <dgm:t>
        <a:bodyPr/>
        <a:lstStyle/>
        <a:p>
          <a:r>
            <a:rPr lang="en-US" dirty="0"/>
            <a:t>HMIS or Comparable System with Data Imports</a:t>
          </a:r>
        </a:p>
      </dgm:t>
    </dgm:pt>
    <dgm:pt modelId="{008B3874-52E8-4C44-91DD-600E586D40DD}" type="parTrans" cxnId="{346FDC63-048F-47BF-AA55-B67C85927C59}">
      <dgm:prSet/>
      <dgm:spPr/>
      <dgm:t>
        <a:bodyPr/>
        <a:lstStyle/>
        <a:p>
          <a:endParaRPr lang="en-US"/>
        </a:p>
      </dgm:t>
    </dgm:pt>
    <dgm:pt modelId="{BB0AEB77-C942-419F-8E3A-730E9C64FF47}" type="sibTrans" cxnId="{346FDC63-048F-47BF-AA55-B67C85927C59}">
      <dgm:prSet/>
      <dgm:spPr/>
      <dgm:t>
        <a:bodyPr/>
        <a:lstStyle/>
        <a:p>
          <a:endParaRPr lang="en-US"/>
        </a:p>
      </dgm:t>
    </dgm:pt>
    <dgm:pt modelId="{42549881-6309-4A5E-8DFA-E74FFCD34EBA}">
      <dgm:prSet phldrT="[Text]"/>
      <dgm:spPr/>
      <dgm:t>
        <a:bodyPr/>
        <a:lstStyle/>
        <a:p>
          <a:r>
            <a:rPr lang="en-US" dirty="0"/>
            <a:t>Survey for non-HMIS participating shelters</a:t>
          </a:r>
        </a:p>
      </dgm:t>
    </dgm:pt>
    <dgm:pt modelId="{9AFE6868-3140-4461-AC9A-386B5C2F8B81}" type="parTrans" cxnId="{F1AE9CCE-8332-4B10-AE88-8C1E04D164A9}">
      <dgm:prSet/>
      <dgm:spPr/>
      <dgm:t>
        <a:bodyPr/>
        <a:lstStyle/>
        <a:p>
          <a:endParaRPr lang="en-US"/>
        </a:p>
      </dgm:t>
    </dgm:pt>
    <dgm:pt modelId="{A9B470C8-516B-41EA-A44D-7AADA1AE5100}" type="sibTrans" cxnId="{F1AE9CCE-8332-4B10-AE88-8C1E04D164A9}">
      <dgm:prSet/>
      <dgm:spPr/>
      <dgm:t>
        <a:bodyPr/>
        <a:lstStyle/>
        <a:p>
          <a:endParaRPr lang="en-US"/>
        </a:p>
      </dgm:t>
    </dgm:pt>
    <dgm:pt modelId="{5F1163BB-E177-4A03-AFAC-BB9C54B5C9C0}">
      <dgm:prSet phldrT="[Text]" custT="1"/>
      <dgm:spPr/>
      <dgm:t>
        <a:bodyPr/>
        <a:lstStyle/>
        <a:p>
          <a:r>
            <a:rPr lang="en-US" sz="4100" dirty="0"/>
            <a:t>Unsheltered Count </a:t>
          </a:r>
          <a:r>
            <a:rPr lang="en-US" sz="2800" dirty="0"/>
            <a:t>(PIT)</a:t>
          </a:r>
          <a:endParaRPr lang="en-US" sz="4100" dirty="0"/>
        </a:p>
      </dgm:t>
    </dgm:pt>
    <dgm:pt modelId="{8F391F26-431E-4B2C-822B-CDCCE4AE1BBE}" type="parTrans" cxnId="{83E84079-633B-4761-A37F-3717C326AEB7}">
      <dgm:prSet/>
      <dgm:spPr/>
      <dgm:t>
        <a:bodyPr/>
        <a:lstStyle/>
        <a:p>
          <a:endParaRPr lang="en-US"/>
        </a:p>
      </dgm:t>
    </dgm:pt>
    <dgm:pt modelId="{2EFB7556-F0AC-4D29-B4E4-6911D8EA7871}" type="sibTrans" cxnId="{83E84079-633B-4761-A37F-3717C326AEB7}">
      <dgm:prSet/>
      <dgm:spPr/>
      <dgm:t>
        <a:bodyPr/>
        <a:lstStyle/>
        <a:p>
          <a:endParaRPr lang="en-US"/>
        </a:p>
      </dgm:t>
    </dgm:pt>
    <dgm:pt modelId="{72D2EF0F-AAF2-4184-A295-27B18A307E76}">
      <dgm:prSet phldrT="[Text]"/>
      <dgm:spPr/>
      <dgm:t>
        <a:bodyPr/>
        <a:lstStyle/>
        <a:p>
          <a:r>
            <a:rPr lang="en-US" dirty="0"/>
            <a:t>Night-of-count of known locations survey</a:t>
          </a:r>
        </a:p>
      </dgm:t>
    </dgm:pt>
    <dgm:pt modelId="{E63FE31B-B138-464B-BE99-702578937ACF}" type="parTrans" cxnId="{68EDC6AC-7F98-4944-886B-257CD112BF54}">
      <dgm:prSet/>
      <dgm:spPr/>
      <dgm:t>
        <a:bodyPr/>
        <a:lstStyle/>
        <a:p>
          <a:endParaRPr lang="en-US"/>
        </a:p>
      </dgm:t>
    </dgm:pt>
    <dgm:pt modelId="{E2EEB81E-FEC8-43F1-AAFF-3B05A0B632EC}" type="sibTrans" cxnId="{68EDC6AC-7F98-4944-886B-257CD112BF54}">
      <dgm:prSet/>
      <dgm:spPr/>
      <dgm:t>
        <a:bodyPr/>
        <a:lstStyle/>
        <a:p>
          <a:endParaRPr lang="en-US"/>
        </a:p>
      </dgm:t>
    </dgm:pt>
    <dgm:pt modelId="{24D7C8FE-7E66-4DDF-B695-4636B1A4E5BB}">
      <dgm:prSet phldrT="[Text]"/>
      <dgm:spPr/>
      <dgm:t>
        <a:bodyPr/>
        <a:lstStyle/>
        <a:p>
          <a:r>
            <a:rPr lang="en-US" dirty="0"/>
            <a:t>Multi-day survey of service/ site-based locations (4 days following night of count)</a:t>
          </a:r>
        </a:p>
      </dgm:t>
    </dgm:pt>
    <dgm:pt modelId="{7FB12819-8767-4C20-9754-0881E1A9D8F7}" type="parTrans" cxnId="{EFED674E-C6E4-4ABB-AD43-2DF610F0ADA4}">
      <dgm:prSet/>
      <dgm:spPr/>
      <dgm:t>
        <a:bodyPr/>
        <a:lstStyle/>
        <a:p>
          <a:endParaRPr lang="en-US"/>
        </a:p>
      </dgm:t>
    </dgm:pt>
    <dgm:pt modelId="{DA383A72-1548-4307-BA74-AA66452AF41C}" type="sibTrans" cxnId="{EFED674E-C6E4-4ABB-AD43-2DF610F0ADA4}">
      <dgm:prSet/>
      <dgm:spPr/>
      <dgm:t>
        <a:bodyPr/>
        <a:lstStyle/>
        <a:p>
          <a:endParaRPr lang="en-US"/>
        </a:p>
      </dgm:t>
    </dgm:pt>
    <dgm:pt modelId="{801BCEF6-D2E9-4983-9617-84B8B13D9DAD}">
      <dgm:prSet phldrT="[Text]"/>
      <dgm:spPr/>
      <dgm:t>
        <a:bodyPr/>
        <a:lstStyle/>
        <a:p>
          <a:r>
            <a:rPr lang="en-US" dirty="0"/>
            <a:t>NEW- electronic survey tool and added site-based locations</a:t>
          </a:r>
        </a:p>
      </dgm:t>
    </dgm:pt>
    <dgm:pt modelId="{EA0FE117-7F79-4229-952A-84A0A2221A40}" type="parTrans" cxnId="{FFAEC031-E82D-490A-9DF9-F6716FD57EFF}">
      <dgm:prSet/>
      <dgm:spPr/>
      <dgm:t>
        <a:bodyPr/>
        <a:lstStyle/>
        <a:p>
          <a:endParaRPr lang="en-US"/>
        </a:p>
      </dgm:t>
    </dgm:pt>
    <dgm:pt modelId="{15FFFB02-BB6A-49EF-84FB-7E6D05B88E76}" type="sibTrans" cxnId="{FFAEC031-E82D-490A-9DF9-F6716FD57EFF}">
      <dgm:prSet/>
      <dgm:spPr/>
      <dgm:t>
        <a:bodyPr/>
        <a:lstStyle/>
        <a:p>
          <a:endParaRPr lang="en-US"/>
        </a:p>
      </dgm:t>
    </dgm:pt>
    <dgm:pt modelId="{22AB7AC4-11A3-4305-890C-C46432703D0C}">
      <dgm:prSet phldrT="[Text]"/>
      <dgm:spPr/>
      <dgm:t>
        <a:bodyPr/>
        <a:lstStyle/>
        <a:p>
          <a:r>
            <a:rPr lang="en-US" dirty="0"/>
            <a:t>NEW- PIT/HIC Portal and enhanced DV comparable database submission into portal</a:t>
          </a:r>
        </a:p>
      </dgm:t>
    </dgm:pt>
    <dgm:pt modelId="{81E013B2-0DFB-439E-B7B9-126D5FE2F482}" type="parTrans" cxnId="{64FBC68F-F88B-4BCC-A14E-358393E13803}">
      <dgm:prSet/>
      <dgm:spPr/>
      <dgm:t>
        <a:bodyPr/>
        <a:lstStyle/>
        <a:p>
          <a:endParaRPr lang="en-US"/>
        </a:p>
      </dgm:t>
    </dgm:pt>
    <dgm:pt modelId="{D6167A1E-8E82-4DD8-9AC7-1A17A4435C1D}" type="sibTrans" cxnId="{64FBC68F-F88B-4BCC-A14E-358393E13803}">
      <dgm:prSet/>
      <dgm:spPr/>
      <dgm:t>
        <a:bodyPr/>
        <a:lstStyle/>
        <a:p>
          <a:endParaRPr lang="en-US"/>
        </a:p>
      </dgm:t>
    </dgm:pt>
    <dgm:pt modelId="{F3215F39-94B6-4698-B91C-55D6DB8D9C2F}" type="pres">
      <dgm:prSet presAssocID="{4E71284D-4647-4924-837C-FA85F96D6944}" presName="theList" presStyleCnt="0">
        <dgm:presLayoutVars>
          <dgm:dir/>
          <dgm:animLvl val="lvl"/>
          <dgm:resizeHandles val="exact"/>
        </dgm:presLayoutVars>
      </dgm:prSet>
      <dgm:spPr/>
    </dgm:pt>
    <dgm:pt modelId="{6905C7CC-46F8-41A7-BD41-C2D49335A9AD}" type="pres">
      <dgm:prSet presAssocID="{7FAED8D9-5B51-4F20-989E-029E2C8FE5E9}" presName="compNode" presStyleCnt="0"/>
      <dgm:spPr/>
    </dgm:pt>
    <dgm:pt modelId="{D837CEF6-0FCF-4DFE-B8D7-E6EA907E075B}" type="pres">
      <dgm:prSet presAssocID="{7FAED8D9-5B51-4F20-989E-029E2C8FE5E9}" presName="aNode" presStyleLbl="bgShp" presStyleIdx="0" presStyleCnt="2"/>
      <dgm:spPr/>
    </dgm:pt>
    <dgm:pt modelId="{62B53FD7-535F-45FC-A1DD-77364EDBD701}" type="pres">
      <dgm:prSet presAssocID="{7FAED8D9-5B51-4F20-989E-029E2C8FE5E9}" presName="textNode" presStyleLbl="bgShp" presStyleIdx="0" presStyleCnt="2"/>
      <dgm:spPr/>
    </dgm:pt>
    <dgm:pt modelId="{E0105D90-F218-4432-B320-ED88B6F9D82A}" type="pres">
      <dgm:prSet presAssocID="{7FAED8D9-5B51-4F20-989E-029E2C8FE5E9}" presName="compChildNode" presStyleCnt="0"/>
      <dgm:spPr/>
    </dgm:pt>
    <dgm:pt modelId="{7D2AE1D4-63A2-41E8-8391-1C427501CC33}" type="pres">
      <dgm:prSet presAssocID="{7FAED8D9-5B51-4F20-989E-029E2C8FE5E9}" presName="theInnerList" presStyleCnt="0"/>
      <dgm:spPr/>
    </dgm:pt>
    <dgm:pt modelId="{9A6BED36-C748-44AF-826C-68BB1A04233A}" type="pres">
      <dgm:prSet presAssocID="{1BC7B209-7CB8-4F2E-9506-DB2ECBDF1FA8}" presName="childNode" presStyleLbl="node1" presStyleIdx="0" presStyleCnt="6">
        <dgm:presLayoutVars>
          <dgm:bulletEnabled val="1"/>
        </dgm:presLayoutVars>
      </dgm:prSet>
      <dgm:spPr/>
    </dgm:pt>
    <dgm:pt modelId="{6A443E25-7A33-493C-BF13-C6DF0190DF94}" type="pres">
      <dgm:prSet presAssocID="{1BC7B209-7CB8-4F2E-9506-DB2ECBDF1FA8}" presName="aSpace2" presStyleCnt="0"/>
      <dgm:spPr/>
    </dgm:pt>
    <dgm:pt modelId="{C2503184-E89A-4556-92BF-EA80599E85B5}" type="pres">
      <dgm:prSet presAssocID="{42549881-6309-4A5E-8DFA-E74FFCD34EBA}" presName="childNode" presStyleLbl="node1" presStyleIdx="1" presStyleCnt="6">
        <dgm:presLayoutVars>
          <dgm:bulletEnabled val="1"/>
        </dgm:presLayoutVars>
      </dgm:prSet>
      <dgm:spPr/>
    </dgm:pt>
    <dgm:pt modelId="{D700B19C-0F26-4F39-9719-CDDC6E72D114}" type="pres">
      <dgm:prSet presAssocID="{42549881-6309-4A5E-8DFA-E74FFCD34EBA}" presName="aSpace2" presStyleCnt="0"/>
      <dgm:spPr/>
    </dgm:pt>
    <dgm:pt modelId="{062CAD76-022B-4C5B-A95B-C2C5FE074DFE}" type="pres">
      <dgm:prSet presAssocID="{22AB7AC4-11A3-4305-890C-C46432703D0C}" presName="childNode" presStyleLbl="node1" presStyleIdx="2" presStyleCnt="6">
        <dgm:presLayoutVars>
          <dgm:bulletEnabled val="1"/>
        </dgm:presLayoutVars>
      </dgm:prSet>
      <dgm:spPr/>
    </dgm:pt>
    <dgm:pt modelId="{A4828335-B7C7-4284-992F-14C138FC2A92}" type="pres">
      <dgm:prSet presAssocID="{7FAED8D9-5B51-4F20-989E-029E2C8FE5E9}" presName="aSpace" presStyleCnt="0"/>
      <dgm:spPr/>
    </dgm:pt>
    <dgm:pt modelId="{D190BA58-9638-456D-833B-2F880942604D}" type="pres">
      <dgm:prSet presAssocID="{5F1163BB-E177-4A03-AFAC-BB9C54B5C9C0}" presName="compNode" presStyleCnt="0"/>
      <dgm:spPr/>
    </dgm:pt>
    <dgm:pt modelId="{48CBB327-3215-4564-85DE-690DBE3D7D46}" type="pres">
      <dgm:prSet presAssocID="{5F1163BB-E177-4A03-AFAC-BB9C54B5C9C0}" presName="aNode" presStyleLbl="bgShp" presStyleIdx="1" presStyleCnt="2"/>
      <dgm:spPr/>
    </dgm:pt>
    <dgm:pt modelId="{4F57362C-3622-4348-A5E6-9A77744C7F9C}" type="pres">
      <dgm:prSet presAssocID="{5F1163BB-E177-4A03-AFAC-BB9C54B5C9C0}" presName="textNode" presStyleLbl="bgShp" presStyleIdx="1" presStyleCnt="2"/>
      <dgm:spPr/>
    </dgm:pt>
    <dgm:pt modelId="{90D9B3AE-7C54-4ADA-AFF1-F2188BF6E562}" type="pres">
      <dgm:prSet presAssocID="{5F1163BB-E177-4A03-AFAC-BB9C54B5C9C0}" presName="compChildNode" presStyleCnt="0"/>
      <dgm:spPr/>
    </dgm:pt>
    <dgm:pt modelId="{87EBEB21-B625-49B9-A611-A554C805B934}" type="pres">
      <dgm:prSet presAssocID="{5F1163BB-E177-4A03-AFAC-BB9C54B5C9C0}" presName="theInnerList" presStyleCnt="0"/>
      <dgm:spPr/>
    </dgm:pt>
    <dgm:pt modelId="{606F3459-47DF-4583-B893-1130335864D3}" type="pres">
      <dgm:prSet presAssocID="{72D2EF0F-AAF2-4184-A295-27B18A307E76}" presName="childNode" presStyleLbl="node1" presStyleIdx="3" presStyleCnt="6">
        <dgm:presLayoutVars>
          <dgm:bulletEnabled val="1"/>
        </dgm:presLayoutVars>
      </dgm:prSet>
      <dgm:spPr/>
    </dgm:pt>
    <dgm:pt modelId="{55B126A0-512A-4F7D-9B05-8F2BA535F382}" type="pres">
      <dgm:prSet presAssocID="{72D2EF0F-AAF2-4184-A295-27B18A307E76}" presName="aSpace2" presStyleCnt="0"/>
      <dgm:spPr/>
    </dgm:pt>
    <dgm:pt modelId="{CA489C0C-E12B-4A09-874F-DD683A994F11}" type="pres">
      <dgm:prSet presAssocID="{24D7C8FE-7E66-4DDF-B695-4636B1A4E5BB}" presName="childNode" presStyleLbl="node1" presStyleIdx="4" presStyleCnt="6">
        <dgm:presLayoutVars>
          <dgm:bulletEnabled val="1"/>
        </dgm:presLayoutVars>
      </dgm:prSet>
      <dgm:spPr/>
    </dgm:pt>
    <dgm:pt modelId="{1E0365CE-0086-414E-9B30-3C62AA788959}" type="pres">
      <dgm:prSet presAssocID="{24D7C8FE-7E66-4DDF-B695-4636B1A4E5BB}" presName="aSpace2" presStyleCnt="0"/>
      <dgm:spPr/>
    </dgm:pt>
    <dgm:pt modelId="{869A1746-58FB-4F35-A472-D23CCE1F49E5}" type="pres">
      <dgm:prSet presAssocID="{801BCEF6-D2E9-4983-9617-84B8B13D9DAD}" presName="childNode" presStyleLbl="node1" presStyleIdx="5" presStyleCnt="6">
        <dgm:presLayoutVars>
          <dgm:bulletEnabled val="1"/>
        </dgm:presLayoutVars>
      </dgm:prSet>
      <dgm:spPr/>
    </dgm:pt>
  </dgm:ptLst>
  <dgm:cxnLst>
    <dgm:cxn modelId="{E550F81F-702E-40E1-B9B8-88AA4C099798}" type="presOf" srcId="{42549881-6309-4A5E-8DFA-E74FFCD34EBA}" destId="{C2503184-E89A-4556-92BF-EA80599E85B5}" srcOrd="0" destOrd="0" presId="urn:microsoft.com/office/officeart/2005/8/layout/lProcess2"/>
    <dgm:cxn modelId="{581BC421-CF8B-4C58-86B2-3775FE2487DD}" type="presOf" srcId="{72D2EF0F-AAF2-4184-A295-27B18A307E76}" destId="{606F3459-47DF-4583-B893-1130335864D3}" srcOrd="0" destOrd="0" presId="urn:microsoft.com/office/officeart/2005/8/layout/lProcess2"/>
    <dgm:cxn modelId="{5E4CF024-BBDB-43EC-9F10-9C8C906563D8}" type="presOf" srcId="{4E71284D-4647-4924-837C-FA85F96D6944}" destId="{F3215F39-94B6-4698-B91C-55D6DB8D9C2F}" srcOrd="0" destOrd="0" presId="urn:microsoft.com/office/officeart/2005/8/layout/lProcess2"/>
    <dgm:cxn modelId="{FFAEC031-E82D-490A-9DF9-F6716FD57EFF}" srcId="{5F1163BB-E177-4A03-AFAC-BB9C54B5C9C0}" destId="{801BCEF6-D2E9-4983-9617-84B8B13D9DAD}" srcOrd="2" destOrd="0" parTransId="{EA0FE117-7F79-4229-952A-84A0A2221A40}" sibTransId="{15FFFB02-BB6A-49EF-84FB-7E6D05B88E76}"/>
    <dgm:cxn modelId="{84911936-344B-44F6-ADC8-41DAF7433557}" type="presOf" srcId="{5F1163BB-E177-4A03-AFAC-BB9C54B5C9C0}" destId="{48CBB327-3215-4564-85DE-690DBE3D7D46}" srcOrd="0" destOrd="0" presId="urn:microsoft.com/office/officeart/2005/8/layout/lProcess2"/>
    <dgm:cxn modelId="{ECBE7737-3200-4C6D-A769-EC19D71637C6}" srcId="{4E71284D-4647-4924-837C-FA85F96D6944}" destId="{7FAED8D9-5B51-4F20-989E-029E2C8FE5E9}" srcOrd="0" destOrd="0" parTransId="{2E3C719A-536B-4A73-BF29-EB0E86185199}" sibTransId="{84FFC843-2070-47FD-9C7D-8D8FE98CD715}"/>
    <dgm:cxn modelId="{346FDC63-048F-47BF-AA55-B67C85927C59}" srcId="{7FAED8D9-5B51-4F20-989E-029E2C8FE5E9}" destId="{1BC7B209-7CB8-4F2E-9506-DB2ECBDF1FA8}" srcOrd="0" destOrd="0" parTransId="{008B3874-52E8-4C44-91DD-600E586D40DD}" sibTransId="{BB0AEB77-C942-419F-8E3A-730E9C64FF47}"/>
    <dgm:cxn modelId="{374C2748-E6F7-49F7-A3F0-5F2EB9E533A7}" type="presOf" srcId="{7FAED8D9-5B51-4F20-989E-029E2C8FE5E9}" destId="{62B53FD7-535F-45FC-A1DD-77364EDBD701}" srcOrd="1" destOrd="0" presId="urn:microsoft.com/office/officeart/2005/8/layout/lProcess2"/>
    <dgm:cxn modelId="{EFED674E-C6E4-4ABB-AD43-2DF610F0ADA4}" srcId="{5F1163BB-E177-4A03-AFAC-BB9C54B5C9C0}" destId="{24D7C8FE-7E66-4DDF-B695-4636B1A4E5BB}" srcOrd="1" destOrd="0" parTransId="{7FB12819-8767-4C20-9754-0881E1A9D8F7}" sibTransId="{DA383A72-1548-4307-BA74-AA66452AF41C}"/>
    <dgm:cxn modelId="{C329C075-3B75-4B42-88D7-994692DA10A6}" type="presOf" srcId="{5F1163BB-E177-4A03-AFAC-BB9C54B5C9C0}" destId="{4F57362C-3622-4348-A5E6-9A77744C7F9C}" srcOrd="1" destOrd="0" presId="urn:microsoft.com/office/officeart/2005/8/layout/lProcess2"/>
    <dgm:cxn modelId="{83E84079-633B-4761-A37F-3717C326AEB7}" srcId="{4E71284D-4647-4924-837C-FA85F96D6944}" destId="{5F1163BB-E177-4A03-AFAC-BB9C54B5C9C0}" srcOrd="1" destOrd="0" parTransId="{8F391F26-431E-4B2C-822B-CDCCE4AE1BBE}" sibTransId="{2EFB7556-F0AC-4D29-B4E4-6911D8EA7871}"/>
    <dgm:cxn modelId="{E7C38259-131C-4393-9A58-A92D7190844C}" type="presOf" srcId="{7FAED8D9-5B51-4F20-989E-029E2C8FE5E9}" destId="{D837CEF6-0FCF-4DFE-B8D7-E6EA907E075B}" srcOrd="0" destOrd="0" presId="urn:microsoft.com/office/officeart/2005/8/layout/lProcess2"/>
    <dgm:cxn modelId="{64FBC68F-F88B-4BCC-A14E-358393E13803}" srcId="{7FAED8D9-5B51-4F20-989E-029E2C8FE5E9}" destId="{22AB7AC4-11A3-4305-890C-C46432703D0C}" srcOrd="2" destOrd="0" parTransId="{81E013B2-0DFB-439E-B7B9-126D5FE2F482}" sibTransId="{D6167A1E-8E82-4DD8-9AC7-1A17A4435C1D}"/>
    <dgm:cxn modelId="{7F95919B-2912-40FB-8ECD-33D2634267B2}" type="presOf" srcId="{22AB7AC4-11A3-4305-890C-C46432703D0C}" destId="{062CAD76-022B-4C5B-A95B-C2C5FE074DFE}" srcOrd="0" destOrd="0" presId="urn:microsoft.com/office/officeart/2005/8/layout/lProcess2"/>
    <dgm:cxn modelId="{68EDC6AC-7F98-4944-886B-257CD112BF54}" srcId="{5F1163BB-E177-4A03-AFAC-BB9C54B5C9C0}" destId="{72D2EF0F-AAF2-4184-A295-27B18A307E76}" srcOrd="0" destOrd="0" parTransId="{E63FE31B-B138-464B-BE99-702578937ACF}" sibTransId="{E2EEB81E-FEC8-43F1-AAFF-3B05A0B632EC}"/>
    <dgm:cxn modelId="{F1AE9CCE-8332-4B10-AE88-8C1E04D164A9}" srcId="{7FAED8D9-5B51-4F20-989E-029E2C8FE5E9}" destId="{42549881-6309-4A5E-8DFA-E74FFCD34EBA}" srcOrd="1" destOrd="0" parTransId="{9AFE6868-3140-4461-AC9A-386B5C2F8B81}" sibTransId="{A9B470C8-516B-41EA-A44D-7AADA1AE5100}"/>
    <dgm:cxn modelId="{ABCFCDCF-03DB-431C-BC8E-CC2CEA54D8C1}" type="presOf" srcId="{801BCEF6-D2E9-4983-9617-84B8B13D9DAD}" destId="{869A1746-58FB-4F35-A472-D23CCE1F49E5}" srcOrd="0" destOrd="0" presId="urn:microsoft.com/office/officeart/2005/8/layout/lProcess2"/>
    <dgm:cxn modelId="{184C08D4-4340-4724-BFDA-7ADAD1ABA6EA}" type="presOf" srcId="{1BC7B209-7CB8-4F2E-9506-DB2ECBDF1FA8}" destId="{9A6BED36-C748-44AF-826C-68BB1A04233A}" srcOrd="0" destOrd="0" presId="urn:microsoft.com/office/officeart/2005/8/layout/lProcess2"/>
    <dgm:cxn modelId="{7D632DD5-4662-4729-8DE0-CC40CFE3529D}" type="presOf" srcId="{24D7C8FE-7E66-4DDF-B695-4636B1A4E5BB}" destId="{CA489C0C-E12B-4A09-874F-DD683A994F11}" srcOrd="0" destOrd="0" presId="urn:microsoft.com/office/officeart/2005/8/layout/lProcess2"/>
    <dgm:cxn modelId="{EC261A90-8D51-4944-A01B-05FC2C2CEDFD}" type="presParOf" srcId="{F3215F39-94B6-4698-B91C-55D6DB8D9C2F}" destId="{6905C7CC-46F8-41A7-BD41-C2D49335A9AD}" srcOrd="0" destOrd="0" presId="urn:microsoft.com/office/officeart/2005/8/layout/lProcess2"/>
    <dgm:cxn modelId="{D45990AB-C576-4AF6-8C7B-69EE89C57F27}" type="presParOf" srcId="{6905C7CC-46F8-41A7-BD41-C2D49335A9AD}" destId="{D837CEF6-0FCF-4DFE-B8D7-E6EA907E075B}" srcOrd="0" destOrd="0" presId="urn:microsoft.com/office/officeart/2005/8/layout/lProcess2"/>
    <dgm:cxn modelId="{D2F160D0-92B3-4122-9B6F-217168AC0413}" type="presParOf" srcId="{6905C7CC-46F8-41A7-BD41-C2D49335A9AD}" destId="{62B53FD7-535F-45FC-A1DD-77364EDBD701}" srcOrd="1" destOrd="0" presId="urn:microsoft.com/office/officeart/2005/8/layout/lProcess2"/>
    <dgm:cxn modelId="{6482AA6A-51DB-4668-8FB0-02D46CBF55D3}" type="presParOf" srcId="{6905C7CC-46F8-41A7-BD41-C2D49335A9AD}" destId="{E0105D90-F218-4432-B320-ED88B6F9D82A}" srcOrd="2" destOrd="0" presId="urn:microsoft.com/office/officeart/2005/8/layout/lProcess2"/>
    <dgm:cxn modelId="{EFFA6234-7DCD-46C5-855F-53831A54C2D2}" type="presParOf" srcId="{E0105D90-F218-4432-B320-ED88B6F9D82A}" destId="{7D2AE1D4-63A2-41E8-8391-1C427501CC33}" srcOrd="0" destOrd="0" presId="urn:microsoft.com/office/officeart/2005/8/layout/lProcess2"/>
    <dgm:cxn modelId="{CFD0FEF2-13D5-437A-97F6-5526FE91CADB}" type="presParOf" srcId="{7D2AE1D4-63A2-41E8-8391-1C427501CC33}" destId="{9A6BED36-C748-44AF-826C-68BB1A04233A}" srcOrd="0" destOrd="0" presId="urn:microsoft.com/office/officeart/2005/8/layout/lProcess2"/>
    <dgm:cxn modelId="{1184853D-0F79-4ADF-9EE7-E9582391A491}" type="presParOf" srcId="{7D2AE1D4-63A2-41E8-8391-1C427501CC33}" destId="{6A443E25-7A33-493C-BF13-C6DF0190DF94}" srcOrd="1" destOrd="0" presId="urn:microsoft.com/office/officeart/2005/8/layout/lProcess2"/>
    <dgm:cxn modelId="{1C386955-922A-4EFD-9191-6885DF1999C2}" type="presParOf" srcId="{7D2AE1D4-63A2-41E8-8391-1C427501CC33}" destId="{C2503184-E89A-4556-92BF-EA80599E85B5}" srcOrd="2" destOrd="0" presId="urn:microsoft.com/office/officeart/2005/8/layout/lProcess2"/>
    <dgm:cxn modelId="{BC9C678B-885A-43A3-9470-DCFC7ADDEFCE}" type="presParOf" srcId="{7D2AE1D4-63A2-41E8-8391-1C427501CC33}" destId="{D700B19C-0F26-4F39-9719-CDDC6E72D114}" srcOrd="3" destOrd="0" presId="urn:microsoft.com/office/officeart/2005/8/layout/lProcess2"/>
    <dgm:cxn modelId="{F86BBC79-E51B-46C2-95FE-FBDE07A92156}" type="presParOf" srcId="{7D2AE1D4-63A2-41E8-8391-1C427501CC33}" destId="{062CAD76-022B-4C5B-A95B-C2C5FE074DFE}" srcOrd="4" destOrd="0" presId="urn:microsoft.com/office/officeart/2005/8/layout/lProcess2"/>
    <dgm:cxn modelId="{6ABB0A98-43D5-4B8A-AA69-EC302EC10478}" type="presParOf" srcId="{F3215F39-94B6-4698-B91C-55D6DB8D9C2F}" destId="{A4828335-B7C7-4284-992F-14C138FC2A92}" srcOrd="1" destOrd="0" presId="urn:microsoft.com/office/officeart/2005/8/layout/lProcess2"/>
    <dgm:cxn modelId="{0AF56BD3-C5D4-46E8-95F3-AC59C8D872F1}" type="presParOf" srcId="{F3215F39-94B6-4698-B91C-55D6DB8D9C2F}" destId="{D190BA58-9638-456D-833B-2F880942604D}" srcOrd="2" destOrd="0" presId="urn:microsoft.com/office/officeart/2005/8/layout/lProcess2"/>
    <dgm:cxn modelId="{FC79DDCA-31AF-475C-8CA7-99781DD291F7}" type="presParOf" srcId="{D190BA58-9638-456D-833B-2F880942604D}" destId="{48CBB327-3215-4564-85DE-690DBE3D7D46}" srcOrd="0" destOrd="0" presId="urn:microsoft.com/office/officeart/2005/8/layout/lProcess2"/>
    <dgm:cxn modelId="{0CFD5542-4685-4E22-B49B-8D31468885AE}" type="presParOf" srcId="{D190BA58-9638-456D-833B-2F880942604D}" destId="{4F57362C-3622-4348-A5E6-9A77744C7F9C}" srcOrd="1" destOrd="0" presId="urn:microsoft.com/office/officeart/2005/8/layout/lProcess2"/>
    <dgm:cxn modelId="{21E3B48D-8467-4680-81C6-FDB952073923}" type="presParOf" srcId="{D190BA58-9638-456D-833B-2F880942604D}" destId="{90D9B3AE-7C54-4ADA-AFF1-F2188BF6E562}" srcOrd="2" destOrd="0" presId="urn:microsoft.com/office/officeart/2005/8/layout/lProcess2"/>
    <dgm:cxn modelId="{CBF993E3-ABDB-427D-B419-B4FF4EC0465E}" type="presParOf" srcId="{90D9B3AE-7C54-4ADA-AFF1-F2188BF6E562}" destId="{87EBEB21-B625-49B9-A611-A554C805B934}" srcOrd="0" destOrd="0" presId="urn:microsoft.com/office/officeart/2005/8/layout/lProcess2"/>
    <dgm:cxn modelId="{878670AC-FA63-43BF-B08A-4AFB8B0598B8}" type="presParOf" srcId="{87EBEB21-B625-49B9-A611-A554C805B934}" destId="{606F3459-47DF-4583-B893-1130335864D3}" srcOrd="0" destOrd="0" presId="urn:microsoft.com/office/officeart/2005/8/layout/lProcess2"/>
    <dgm:cxn modelId="{DAA308C3-AFA5-4671-9D14-D6E6FE261D01}" type="presParOf" srcId="{87EBEB21-B625-49B9-A611-A554C805B934}" destId="{55B126A0-512A-4F7D-9B05-8F2BA535F382}" srcOrd="1" destOrd="0" presId="urn:microsoft.com/office/officeart/2005/8/layout/lProcess2"/>
    <dgm:cxn modelId="{5166E454-3CED-42BD-AAAB-07DDD605CD4C}" type="presParOf" srcId="{87EBEB21-B625-49B9-A611-A554C805B934}" destId="{CA489C0C-E12B-4A09-874F-DD683A994F11}" srcOrd="2" destOrd="0" presId="urn:microsoft.com/office/officeart/2005/8/layout/lProcess2"/>
    <dgm:cxn modelId="{A22C4C74-A3A8-41D0-B9DF-581F5F211D72}" type="presParOf" srcId="{87EBEB21-B625-49B9-A611-A554C805B934}" destId="{1E0365CE-0086-414E-9B30-3C62AA788959}" srcOrd="3" destOrd="0" presId="urn:microsoft.com/office/officeart/2005/8/layout/lProcess2"/>
    <dgm:cxn modelId="{23389B05-5B93-48CC-825F-17FDFCE23E44}" type="presParOf" srcId="{87EBEB21-B625-49B9-A611-A554C805B934}" destId="{869A1746-58FB-4F35-A472-D23CCE1F49E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6293E2-B3F0-409B-BF8E-0835299F1B1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8CAD8BE2-4E26-43B6-BAB9-E11458DBFF02}">
      <dgm:prSet phldrT="[Text]"/>
      <dgm:spPr/>
      <dgm:t>
        <a:bodyPr/>
        <a:lstStyle/>
        <a:p>
          <a:pPr>
            <a:lnSpc>
              <a:spcPct val="100000"/>
            </a:lnSpc>
          </a:pPr>
          <a:r>
            <a:rPr lang="en-US" b="1" dirty="0"/>
            <a:t>Enrollment Dates</a:t>
          </a:r>
        </a:p>
      </dgm:t>
    </dgm:pt>
    <dgm:pt modelId="{0D860655-3764-4B74-BD5C-77A4B04E5C90}" type="parTrans" cxnId="{D174DF38-FE03-4F7C-9DF8-6DEE02D41F06}">
      <dgm:prSet/>
      <dgm:spPr/>
      <dgm:t>
        <a:bodyPr/>
        <a:lstStyle/>
        <a:p>
          <a:endParaRPr lang="en-US"/>
        </a:p>
      </dgm:t>
    </dgm:pt>
    <dgm:pt modelId="{B2D404A4-DED8-47D2-8642-B7647847DB07}" type="sibTrans" cxnId="{D174DF38-FE03-4F7C-9DF8-6DEE02D41F06}">
      <dgm:prSet/>
      <dgm:spPr/>
      <dgm:t>
        <a:bodyPr/>
        <a:lstStyle/>
        <a:p>
          <a:endParaRPr lang="en-US"/>
        </a:p>
      </dgm:t>
    </dgm:pt>
    <dgm:pt modelId="{DC2D1F8D-C3D1-4BD7-81A5-5C24C4B8A92E}">
      <dgm:prSet phldrT="[Text]"/>
      <dgm:spPr/>
      <dgm:t>
        <a:bodyPr/>
        <a:lstStyle/>
        <a:p>
          <a:pPr>
            <a:lnSpc>
              <a:spcPct val="100000"/>
            </a:lnSpc>
          </a:pPr>
          <a:r>
            <a:rPr lang="en-US" dirty="0"/>
            <a:t>Into shelter, safe haven, transitional housing, or street outreach</a:t>
          </a:r>
        </a:p>
      </dgm:t>
    </dgm:pt>
    <dgm:pt modelId="{1444686F-2AA4-48A2-95B2-FEE6B260BCAE}" type="parTrans" cxnId="{E0BC4375-D5CC-4FE3-AA59-5830A7B46DB3}">
      <dgm:prSet/>
      <dgm:spPr/>
      <dgm:t>
        <a:bodyPr/>
        <a:lstStyle/>
        <a:p>
          <a:endParaRPr lang="en-US"/>
        </a:p>
      </dgm:t>
    </dgm:pt>
    <dgm:pt modelId="{4F2A8419-6D2A-4965-A198-C0DDA04DA577}" type="sibTrans" cxnId="{E0BC4375-D5CC-4FE3-AA59-5830A7B46DB3}">
      <dgm:prSet/>
      <dgm:spPr/>
      <dgm:t>
        <a:bodyPr/>
        <a:lstStyle/>
        <a:p>
          <a:endParaRPr lang="en-US"/>
        </a:p>
      </dgm:t>
    </dgm:pt>
    <dgm:pt modelId="{D3F48B3C-521B-4C1A-B8FD-ADECAA2F7B62}">
      <dgm:prSet phldrT="[Text]"/>
      <dgm:spPr/>
      <dgm:t>
        <a:bodyPr/>
        <a:lstStyle/>
        <a:p>
          <a:pPr>
            <a:lnSpc>
              <a:spcPct val="100000"/>
            </a:lnSpc>
          </a:pPr>
          <a:r>
            <a:rPr lang="en-US" dirty="0"/>
            <a:t>Any from homeless situations </a:t>
          </a:r>
        </a:p>
      </dgm:t>
    </dgm:pt>
    <dgm:pt modelId="{6B1EB942-3EBF-460C-886F-560CBA29810C}" type="parTrans" cxnId="{C8CFD1A3-63CB-46A2-90CE-1E7F3A5DD4F3}">
      <dgm:prSet/>
      <dgm:spPr/>
      <dgm:t>
        <a:bodyPr/>
        <a:lstStyle/>
        <a:p>
          <a:endParaRPr lang="en-US"/>
        </a:p>
      </dgm:t>
    </dgm:pt>
    <dgm:pt modelId="{3D00AEA9-ED82-4040-99AF-E3D76FB07B78}" type="sibTrans" cxnId="{C8CFD1A3-63CB-46A2-90CE-1E7F3A5DD4F3}">
      <dgm:prSet/>
      <dgm:spPr/>
      <dgm:t>
        <a:bodyPr/>
        <a:lstStyle/>
        <a:p>
          <a:endParaRPr lang="en-US"/>
        </a:p>
      </dgm:t>
    </dgm:pt>
    <dgm:pt modelId="{80665E6A-BB73-4081-B557-FC673B4B2FC5}">
      <dgm:prSet phldrT="[Text]"/>
      <dgm:spPr/>
      <dgm:t>
        <a:bodyPr/>
        <a:lstStyle/>
        <a:p>
          <a:pPr>
            <a:lnSpc>
              <a:spcPct val="100000"/>
            </a:lnSpc>
          </a:pPr>
          <a:r>
            <a:rPr lang="en-US" b="1" dirty="0"/>
            <a:t>Exit Dates</a:t>
          </a:r>
        </a:p>
      </dgm:t>
    </dgm:pt>
    <dgm:pt modelId="{B96225D9-CA3E-4F42-8BE1-C793D8362EC0}" type="parTrans" cxnId="{3F608D1A-2F63-45A8-B438-73969150B7FF}">
      <dgm:prSet/>
      <dgm:spPr/>
      <dgm:t>
        <a:bodyPr/>
        <a:lstStyle/>
        <a:p>
          <a:endParaRPr lang="en-US"/>
        </a:p>
      </dgm:t>
    </dgm:pt>
    <dgm:pt modelId="{029E74FF-4277-450F-A40A-C476ADC27E67}" type="sibTrans" cxnId="{3F608D1A-2F63-45A8-B438-73969150B7FF}">
      <dgm:prSet/>
      <dgm:spPr/>
      <dgm:t>
        <a:bodyPr/>
        <a:lstStyle/>
        <a:p>
          <a:endParaRPr lang="en-US"/>
        </a:p>
      </dgm:t>
    </dgm:pt>
    <dgm:pt modelId="{44E4572D-F17A-4425-BAB6-62D9D7EA6CB2}">
      <dgm:prSet phldrT="[Text]"/>
      <dgm:spPr/>
      <dgm:t>
        <a:bodyPr/>
        <a:lstStyle/>
        <a:p>
          <a:pPr>
            <a:lnSpc>
              <a:spcPct val="100000"/>
            </a:lnSpc>
          </a:pPr>
          <a:r>
            <a:rPr lang="en-US" dirty="0"/>
            <a:t>From shelter, safe haven, transitional housing</a:t>
          </a:r>
        </a:p>
      </dgm:t>
    </dgm:pt>
    <dgm:pt modelId="{C6BF3C41-CE23-4E77-BC13-5D1E960C5B62}" type="parTrans" cxnId="{E963BCAD-5C7B-4FF8-8BAD-6A46E18EA801}">
      <dgm:prSet/>
      <dgm:spPr/>
      <dgm:t>
        <a:bodyPr/>
        <a:lstStyle/>
        <a:p>
          <a:endParaRPr lang="en-US"/>
        </a:p>
      </dgm:t>
    </dgm:pt>
    <dgm:pt modelId="{F85C580D-BC25-4499-8589-C88AAADD724B}" type="sibTrans" cxnId="{E963BCAD-5C7B-4FF8-8BAD-6A46E18EA801}">
      <dgm:prSet/>
      <dgm:spPr/>
      <dgm:t>
        <a:bodyPr/>
        <a:lstStyle/>
        <a:p>
          <a:endParaRPr lang="en-US"/>
        </a:p>
      </dgm:t>
    </dgm:pt>
    <dgm:pt modelId="{6197B1ED-B1D1-4139-A7D3-3E0F3FDAA95E}">
      <dgm:prSet phldrT="[Text]"/>
      <dgm:spPr/>
      <dgm:t>
        <a:bodyPr/>
        <a:lstStyle/>
        <a:p>
          <a:pPr>
            <a:lnSpc>
              <a:spcPct val="100000"/>
            </a:lnSpc>
          </a:pPr>
          <a:r>
            <a:rPr lang="en-US" dirty="0"/>
            <a:t>Any to literal homelessness</a:t>
          </a:r>
        </a:p>
      </dgm:t>
    </dgm:pt>
    <dgm:pt modelId="{C3F40F7C-1D92-43B7-8DE8-5602281D6729}" type="parTrans" cxnId="{4AF8085C-4F3B-4AB5-BFBD-21D279245B12}">
      <dgm:prSet/>
      <dgm:spPr/>
      <dgm:t>
        <a:bodyPr/>
        <a:lstStyle/>
        <a:p>
          <a:endParaRPr lang="en-US"/>
        </a:p>
      </dgm:t>
    </dgm:pt>
    <dgm:pt modelId="{3F6403B8-91F9-43DA-A470-1BB7394230EB}" type="sibTrans" cxnId="{4AF8085C-4F3B-4AB5-BFBD-21D279245B12}">
      <dgm:prSet/>
      <dgm:spPr/>
      <dgm:t>
        <a:bodyPr/>
        <a:lstStyle/>
        <a:p>
          <a:endParaRPr lang="en-US"/>
        </a:p>
      </dgm:t>
    </dgm:pt>
    <dgm:pt modelId="{A12849E3-BE7C-45C8-9329-BDF0091F7DA6}">
      <dgm:prSet phldrT="[Text]"/>
      <dgm:spPr/>
      <dgm:t>
        <a:bodyPr/>
        <a:lstStyle/>
        <a:p>
          <a:pPr>
            <a:lnSpc>
              <a:spcPct val="100000"/>
            </a:lnSpc>
          </a:pPr>
          <a:r>
            <a:rPr lang="en-US" b="1" dirty="0"/>
            <a:t>Open Shelter Enrollments</a:t>
          </a:r>
        </a:p>
      </dgm:t>
    </dgm:pt>
    <dgm:pt modelId="{8BB29D0E-A074-4C7E-8EDD-432D98873A5E}" type="parTrans" cxnId="{BEA138E5-46FD-41CE-9CCA-DDBF60BD95E8}">
      <dgm:prSet/>
      <dgm:spPr/>
      <dgm:t>
        <a:bodyPr/>
        <a:lstStyle/>
        <a:p>
          <a:endParaRPr lang="en-US"/>
        </a:p>
      </dgm:t>
    </dgm:pt>
    <dgm:pt modelId="{D2DF142F-1C9E-4034-967F-A52797E0BACD}" type="sibTrans" cxnId="{BEA138E5-46FD-41CE-9CCA-DDBF60BD95E8}">
      <dgm:prSet/>
      <dgm:spPr/>
      <dgm:t>
        <a:bodyPr/>
        <a:lstStyle/>
        <a:p>
          <a:endParaRPr lang="en-US"/>
        </a:p>
      </dgm:t>
    </dgm:pt>
    <dgm:pt modelId="{DCCA684C-17CC-48CF-8C24-C9514937BFEE}">
      <dgm:prSet phldrT="[Text]"/>
      <dgm:spPr/>
      <dgm:t>
        <a:bodyPr/>
        <a:lstStyle/>
        <a:p>
          <a:pPr>
            <a:lnSpc>
              <a:spcPct val="100000"/>
            </a:lnSpc>
          </a:pPr>
          <a:r>
            <a:rPr lang="en-US" dirty="0"/>
            <a:t>These use today’s date as the event date</a:t>
          </a:r>
        </a:p>
      </dgm:t>
    </dgm:pt>
    <dgm:pt modelId="{1FCD1CB9-ABB6-4308-A206-E27F468E1898}" type="parTrans" cxnId="{1C9619C7-29A9-4F9E-B049-C328732FF762}">
      <dgm:prSet/>
      <dgm:spPr/>
      <dgm:t>
        <a:bodyPr/>
        <a:lstStyle/>
        <a:p>
          <a:endParaRPr lang="en-US"/>
        </a:p>
      </dgm:t>
    </dgm:pt>
    <dgm:pt modelId="{6069305D-43BA-4C6E-88DA-57DCC3CEF671}" type="sibTrans" cxnId="{1C9619C7-29A9-4F9E-B049-C328732FF762}">
      <dgm:prSet/>
      <dgm:spPr/>
      <dgm:t>
        <a:bodyPr/>
        <a:lstStyle/>
        <a:p>
          <a:endParaRPr lang="en-US"/>
        </a:p>
      </dgm:t>
    </dgm:pt>
    <dgm:pt modelId="{686D508D-70E3-4F4F-9097-2186188A68FC}">
      <dgm:prSet phldrT="[Text]"/>
      <dgm:spPr/>
      <dgm:t>
        <a:bodyPr/>
        <a:lstStyle/>
        <a:p>
          <a:pPr>
            <a:lnSpc>
              <a:spcPct val="100000"/>
            </a:lnSpc>
          </a:pPr>
          <a:r>
            <a:rPr lang="en-US" b="1" dirty="0"/>
            <a:t>Current Living Situations</a:t>
          </a:r>
        </a:p>
      </dgm:t>
    </dgm:pt>
    <dgm:pt modelId="{77F2F6C8-2AC4-4B8B-8774-45F880381527}" type="parTrans" cxnId="{CCA85B31-E628-4906-AABA-FBEDC46A1DBF}">
      <dgm:prSet/>
      <dgm:spPr/>
      <dgm:t>
        <a:bodyPr/>
        <a:lstStyle/>
        <a:p>
          <a:endParaRPr lang="en-US"/>
        </a:p>
      </dgm:t>
    </dgm:pt>
    <dgm:pt modelId="{D810A897-2AB4-434A-8D2D-D1937A52FBB5}" type="sibTrans" cxnId="{CCA85B31-E628-4906-AABA-FBEDC46A1DBF}">
      <dgm:prSet/>
      <dgm:spPr/>
      <dgm:t>
        <a:bodyPr/>
        <a:lstStyle/>
        <a:p>
          <a:endParaRPr lang="en-US"/>
        </a:p>
      </dgm:t>
    </dgm:pt>
    <dgm:pt modelId="{466B137C-D50E-4C41-A691-8484524CE53B}">
      <dgm:prSet phldrT="[Text]"/>
      <dgm:spPr/>
      <dgm:t>
        <a:bodyPr/>
        <a:lstStyle/>
        <a:p>
          <a:pPr>
            <a:lnSpc>
              <a:spcPct val="100000"/>
            </a:lnSpc>
          </a:pPr>
          <a:r>
            <a:rPr lang="en-US" dirty="0"/>
            <a:t>Only those indicating homelessness</a:t>
          </a:r>
        </a:p>
      </dgm:t>
    </dgm:pt>
    <dgm:pt modelId="{FC383356-7176-4DEA-84E8-F65DE6C04658}" type="parTrans" cxnId="{FEEF4BBE-A2B6-418C-91DD-A2729F001252}">
      <dgm:prSet/>
      <dgm:spPr/>
      <dgm:t>
        <a:bodyPr/>
        <a:lstStyle/>
        <a:p>
          <a:endParaRPr lang="en-US"/>
        </a:p>
      </dgm:t>
    </dgm:pt>
    <dgm:pt modelId="{F8DEC2E8-5A53-455D-8E44-3966751C91CA}" type="sibTrans" cxnId="{FEEF4BBE-A2B6-418C-91DD-A2729F001252}">
      <dgm:prSet/>
      <dgm:spPr/>
      <dgm:t>
        <a:bodyPr/>
        <a:lstStyle/>
        <a:p>
          <a:endParaRPr lang="en-US"/>
        </a:p>
      </dgm:t>
    </dgm:pt>
    <dgm:pt modelId="{2FE67273-E03D-4C55-A2CB-C55793B91582}">
      <dgm:prSet phldrT="[Text]"/>
      <dgm:spPr/>
      <dgm:t>
        <a:bodyPr/>
        <a:lstStyle/>
        <a:p>
          <a:pPr>
            <a:lnSpc>
              <a:spcPct val="100000"/>
            </a:lnSpc>
          </a:pPr>
          <a:r>
            <a:rPr lang="en-US" b="1" dirty="0"/>
            <a:t>Services</a:t>
          </a:r>
        </a:p>
      </dgm:t>
    </dgm:pt>
    <dgm:pt modelId="{7C58484B-B487-4045-85CE-3CF1298E3202}" type="parTrans" cxnId="{D938A756-04A7-45D0-A88C-9BAFCC24A6D7}">
      <dgm:prSet/>
      <dgm:spPr/>
      <dgm:t>
        <a:bodyPr/>
        <a:lstStyle/>
        <a:p>
          <a:endParaRPr lang="en-US"/>
        </a:p>
      </dgm:t>
    </dgm:pt>
    <dgm:pt modelId="{93167F50-AA0B-4567-8CF6-8832A57EC269}" type="sibTrans" cxnId="{D938A756-04A7-45D0-A88C-9BAFCC24A6D7}">
      <dgm:prSet/>
      <dgm:spPr/>
      <dgm:t>
        <a:bodyPr/>
        <a:lstStyle/>
        <a:p>
          <a:endParaRPr lang="en-US"/>
        </a:p>
      </dgm:t>
    </dgm:pt>
    <dgm:pt modelId="{CC726F9E-D1BE-4478-BECD-13782A22CD73}">
      <dgm:prSet phldrT="[Text]"/>
      <dgm:spPr/>
      <dgm:t>
        <a:bodyPr/>
        <a:lstStyle/>
        <a:p>
          <a:pPr>
            <a:lnSpc>
              <a:spcPct val="100000"/>
            </a:lnSpc>
          </a:pPr>
          <a:r>
            <a:rPr lang="en-US" dirty="0"/>
            <a:t>Street outreach contact services</a:t>
          </a:r>
        </a:p>
      </dgm:t>
    </dgm:pt>
    <dgm:pt modelId="{99513DC8-E665-45E8-9F01-847E1323E4EB}" type="parTrans" cxnId="{85F30CAE-94D5-48D9-82C9-29FAB0B9A1C3}">
      <dgm:prSet/>
      <dgm:spPr/>
      <dgm:t>
        <a:bodyPr/>
        <a:lstStyle/>
        <a:p>
          <a:endParaRPr lang="en-US"/>
        </a:p>
      </dgm:t>
    </dgm:pt>
    <dgm:pt modelId="{3B3F0D6E-7A6B-4900-BA2A-13C9ACF2FDEE}" type="sibTrans" cxnId="{85F30CAE-94D5-48D9-82C9-29FAB0B9A1C3}">
      <dgm:prSet/>
      <dgm:spPr/>
      <dgm:t>
        <a:bodyPr/>
        <a:lstStyle/>
        <a:p>
          <a:endParaRPr lang="en-US"/>
        </a:p>
      </dgm:t>
    </dgm:pt>
    <dgm:pt modelId="{433CF0BD-7A9B-4F93-BC49-27DCB9650FEE}">
      <dgm:prSet phldrT="[Text]"/>
      <dgm:spPr/>
      <dgm:t>
        <a:bodyPr/>
        <a:lstStyle/>
        <a:p>
          <a:pPr>
            <a:lnSpc>
              <a:spcPct val="100000"/>
            </a:lnSpc>
          </a:pPr>
          <a:r>
            <a:rPr lang="en-US" dirty="0"/>
            <a:t>OR any service from a homeless-specific program*</a:t>
          </a:r>
        </a:p>
      </dgm:t>
    </dgm:pt>
    <dgm:pt modelId="{4108E071-17CB-4F6F-952B-FDF221EE5A3B}" type="parTrans" cxnId="{9DFE31DC-B135-4AEE-BDDF-0F915A9DA304}">
      <dgm:prSet/>
      <dgm:spPr/>
      <dgm:t>
        <a:bodyPr/>
        <a:lstStyle/>
        <a:p>
          <a:endParaRPr lang="en-US"/>
        </a:p>
      </dgm:t>
    </dgm:pt>
    <dgm:pt modelId="{E146C07F-1C6E-4E74-A500-3C345D96C04F}" type="sibTrans" cxnId="{9DFE31DC-B135-4AEE-BDDF-0F915A9DA304}">
      <dgm:prSet/>
      <dgm:spPr/>
      <dgm:t>
        <a:bodyPr/>
        <a:lstStyle/>
        <a:p>
          <a:endParaRPr lang="en-US"/>
        </a:p>
      </dgm:t>
    </dgm:pt>
    <dgm:pt modelId="{388A4912-CFFC-485E-8DA3-1647FE0329C3}" type="pres">
      <dgm:prSet presAssocID="{DD6293E2-B3F0-409B-BF8E-0835299F1B1E}" presName="root" presStyleCnt="0">
        <dgm:presLayoutVars>
          <dgm:dir/>
          <dgm:resizeHandles val="exact"/>
        </dgm:presLayoutVars>
      </dgm:prSet>
      <dgm:spPr/>
    </dgm:pt>
    <dgm:pt modelId="{FD964B28-D9E3-456B-BD65-3C59928C72E9}" type="pres">
      <dgm:prSet presAssocID="{8CAD8BE2-4E26-43B6-BAB9-E11458DBFF02}" presName="compNode" presStyleCnt="0"/>
      <dgm:spPr/>
    </dgm:pt>
    <dgm:pt modelId="{1797C65B-F732-45B1-AFEF-33488FE71D9E}" type="pres">
      <dgm:prSet presAssocID="{8CAD8BE2-4E26-43B6-BAB9-E11458DBFF02}" presName="bgRect" presStyleLbl="bgShp" presStyleIdx="0" presStyleCnt="5"/>
      <dgm:spPr/>
    </dgm:pt>
    <dgm:pt modelId="{3EA92E45-A2A6-4C29-949C-34B08913A340}" type="pres">
      <dgm:prSet presAssocID="{8CAD8BE2-4E26-43B6-BAB9-E11458DBFF0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7B1EB8C4-CC97-487A-97AD-C120BABCB892}" type="pres">
      <dgm:prSet presAssocID="{8CAD8BE2-4E26-43B6-BAB9-E11458DBFF02}" presName="spaceRect" presStyleCnt="0"/>
      <dgm:spPr/>
    </dgm:pt>
    <dgm:pt modelId="{F6432022-F259-4B56-9FC7-AB0EA79F5BC2}" type="pres">
      <dgm:prSet presAssocID="{8CAD8BE2-4E26-43B6-BAB9-E11458DBFF02}" presName="parTx" presStyleLbl="revTx" presStyleIdx="0" presStyleCnt="10">
        <dgm:presLayoutVars>
          <dgm:chMax val="0"/>
          <dgm:chPref val="0"/>
        </dgm:presLayoutVars>
      </dgm:prSet>
      <dgm:spPr/>
    </dgm:pt>
    <dgm:pt modelId="{AED2B008-24C4-4974-A3F9-7F5E6356878A}" type="pres">
      <dgm:prSet presAssocID="{8CAD8BE2-4E26-43B6-BAB9-E11458DBFF02}" presName="desTx" presStyleLbl="revTx" presStyleIdx="1" presStyleCnt="10">
        <dgm:presLayoutVars/>
      </dgm:prSet>
      <dgm:spPr/>
    </dgm:pt>
    <dgm:pt modelId="{4CA16AEC-CA45-488F-A02B-238003F341E5}" type="pres">
      <dgm:prSet presAssocID="{B2D404A4-DED8-47D2-8642-B7647847DB07}" presName="sibTrans" presStyleCnt="0"/>
      <dgm:spPr/>
    </dgm:pt>
    <dgm:pt modelId="{366738BF-9929-4E06-8DE4-DC43BEE4C5F5}" type="pres">
      <dgm:prSet presAssocID="{80665E6A-BB73-4081-B557-FC673B4B2FC5}" presName="compNode" presStyleCnt="0"/>
      <dgm:spPr/>
    </dgm:pt>
    <dgm:pt modelId="{5AEE9670-E21B-4DDE-B20F-B4046C6F2FE6}" type="pres">
      <dgm:prSet presAssocID="{80665E6A-BB73-4081-B557-FC673B4B2FC5}" presName="bgRect" presStyleLbl="bgShp" presStyleIdx="1" presStyleCnt="5"/>
      <dgm:spPr/>
    </dgm:pt>
    <dgm:pt modelId="{294CA074-D1E1-48E8-BD1B-6BFFE0C2E0FE}" type="pres">
      <dgm:prSet presAssocID="{80665E6A-BB73-4081-B557-FC673B4B2F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ECE66B54-7613-401E-AC41-4E8AE02F7B00}" type="pres">
      <dgm:prSet presAssocID="{80665E6A-BB73-4081-B557-FC673B4B2FC5}" presName="spaceRect" presStyleCnt="0"/>
      <dgm:spPr/>
    </dgm:pt>
    <dgm:pt modelId="{FB5805F3-1EC0-43F7-9EB2-1E8A91371E90}" type="pres">
      <dgm:prSet presAssocID="{80665E6A-BB73-4081-B557-FC673B4B2FC5}" presName="parTx" presStyleLbl="revTx" presStyleIdx="2" presStyleCnt="10">
        <dgm:presLayoutVars>
          <dgm:chMax val="0"/>
          <dgm:chPref val="0"/>
        </dgm:presLayoutVars>
      </dgm:prSet>
      <dgm:spPr/>
    </dgm:pt>
    <dgm:pt modelId="{C786511B-29EE-4CD6-AC0C-78451EA29113}" type="pres">
      <dgm:prSet presAssocID="{80665E6A-BB73-4081-B557-FC673B4B2FC5}" presName="desTx" presStyleLbl="revTx" presStyleIdx="3" presStyleCnt="10">
        <dgm:presLayoutVars/>
      </dgm:prSet>
      <dgm:spPr/>
    </dgm:pt>
    <dgm:pt modelId="{D4B6EBE2-3394-4C93-B81E-F781DD4E290D}" type="pres">
      <dgm:prSet presAssocID="{029E74FF-4277-450F-A40A-C476ADC27E67}" presName="sibTrans" presStyleCnt="0"/>
      <dgm:spPr/>
    </dgm:pt>
    <dgm:pt modelId="{470BBC01-DBD7-459F-877A-06275A728C33}" type="pres">
      <dgm:prSet presAssocID="{A12849E3-BE7C-45C8-9329-BDF0091F7DA6}" presName="compNode" presStyleCnt="0"/>
      <dgm:spPr/>
    </dgm:pt>
    <dgm:pt modelId="{1BABD1EF-0D05-4F69-9E90-4A10E4CA541B}" type="pres">
      <dgm:prSet presAssocID="{A12849E3-BE7C-45C8-9329-BDF0091F7DA6}" presName="bgRect" presStyleLbl="bgShp" presStyleIdx="2" presStyleCnt="5"/>
      <dgm:spPr/>
    </dgm:pt>
    <dgm:pt modelId="{691A803C-90DC-4162-ACD4-B38BFC72A5C3}" type="pres">
      <dgm:prSet presAssocID="{A12849E3-BE7C-45C8-9329-BDF0091F7D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FE1E49D5-507D-436A-8F9F-6368C8DC54FB}" type="pres">
      <dgm:prSet presAssocID="{A12849E3-BE7C-45C8-9329-BDF0091F7DA6}" presName="spaceRect" presStyleCnt="0"/>
      <dgm:spPr/>
    </dgm:pt>
    <dgm:pt modelId="{A912C96F-971A-44EE-A7D2-6F640B9ED360}" type="pres">
      <dgm:prSet presAssocID="{A12849E3-BE7C-45C8-9329-BDF0091F7DA6}" presName="parTx" presStyleLbl="revTx" presStyleIdx="4" presStyleCnt="10">
        <dgm:presLayoutVars>
          <dgm:chMax val="0"/>
          <dgm:chPref val="0"/>
        </dgm:presLayoutVars>
      </dgm:prSet>
      <dgm:spPr/>
    </dgm:pt>
    <dgm:pt modelId="{A93087B2-056B-4EB5-A012-98680E7D5B40}" type="pres">
      <dgm:prSet presAssocID="{A12849E3-BE7C-45C8-9329-BDF0091F7DA6}" presName="desTx" presStyleLbl="revTx" presStyleIdx="5" presStyleCnt="10">
        <dgm:presLayoutVars/>
      </dgm:prSet>
      <dgm:spPr/>
    </dgm:pt>
    <dgm:pt modelId="{0DB0E592-9C4F-463F-AEC2-E1BE715DA806}" type="pres">
      <dgm:prSet presAssocID="{D2DF142F-1C9E-4034-967F-A52797E0BACD}" presName="sibTrans" presStyleCnt="0"/>
      <dgm:spPr/>
    </dgm:pt>
    <dgm:pt modelId="{88A82D9E-FE23-4E50-A099-5796C7B85C82}" type="pres">
      <dgm:prSet presAssocID="{686D508D-70E3-4F4F-9097-2186188A68FC}" presName="compNode" presStyleCnt="0"/>
      <dgm:spPr/>
    </dgm:pt>
    <dgm:pt modelId="{092D9E66-D01F-4924-BB72-667D18A9C9E2}" type="pres">
      <dgm:prSet presAssocID="{686D508D-70E3-4F4F-9097-2186188A68FC}" presName="bgRect" presStyleLbl="bgShp" presStyleIdx="3" presStyleCnt="5"/>
      <dgm:spPr/>
    </dgm:pt>
    <dgm:pt modelId="{8E994981-457A-4287-966D-AFF16A4E1B0A}" type="pres">
      <dgm:prSet presAssocID="{686D508D-70E3-4F4F-9097-2186188A68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B0F4133A-B559-4861-A812-F0E43D7D3D86}" type="pres">
      <dgm:prSet presAssocID="{686D508D-70E3-4F4F-9097-2186188A68FC}" presName="spaceRect" presStyleCnt="0"/>
      <dgm:spPr/>
    </dgm:pt>
    <dgm:pt modelId="{AA97BF67-CDFA-4CD4-96E6-BA41A09EA930}" type="pres">
      <dgm:prSet presAssocID="{686D508D-70E3-4F4F-9097-2186188A68FC}" presName="parTx" presStyleLbl="revTx" presStyleIdx="6" presStyleCnt="10">
        <dgm:presLayoutVars>
          <dgm:chMax val="0"/>
          <dgm:chPref val="0"/>
        </dgm:presLayoutVars>
      </dgm:prSet>
      <dgm:spPr/>
    </dgm:pt>
    <dgm:pt modelId="{05BB9D2C-F2E1-4A55-A5A4-779BEC34AE9A}" type="pres">
      <dgm:prSet presAssocID="{686D508D-70E3-4F4F-9097-2186188A68FC}" presName="desTx" presStyleLbl="revTx" presStyleIdx="7" presStyleCnt="10">
        <dgm:presLayoutVars/>
      </dgm:prSet>
      <dgm:spPr/>
    </dgm:pt>
    <dgm:pt modelId="{3575883D-524C-4321-BAC0-D85EE8981F69}" type="pres">
      <dgm:prSet presAssocID="{D810A897-2AB4-434A-8D2D-D1937A52FBB5}" presName="sibTrans" presStyleCnt="0"/>
      <dgm:spPr/>
    </dgm:pt>
    <dgm:pt modelId="{67B4C2C8-ABEB-4B51-BD8E-3A0A08BEF762}" type="pres">
      <dgm:prSet presAssocID="{2FE67273-E03D-4C55-A2CB-C55793B91582}" presName="compNode" presStyleCnt="0"/>
      <dgm:spPr/>
    </dgm:pt>
    <dgm:pt modelId="{41C3125D-EF49-4A3E-A3CC-F5844CD9D2EA}" type="pres">
      <dgm:prSet presAssocID="{2FE67273-E03D-4C55-A2CB-C55793B91582}" presName="bgRect" presStyleLbl="bgShp" presStyleIdx="4" presStyleCnt="5"/>
      <dgm:spPr/>
    </dgm:pt>
    <dgm:pt modelId="{CB761578-FA87-4382-8D87-60D9E1DC1022}" type="pres">
      <dgm:prSet presAssocID="{2FE67273-E03D-4C55-A2CB-C55793B9158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E00E30F8-7814-43FB-B460-3E27AAC33028}" type="pres">
      <dgm:prSet presAssocID="{2FE67273-E03D-4C55-A2CB-C55793B91582}" presName="spaceRect" presStyleCnt="0"/>
      <dgm:spPr/>
    </dgm:pt>
    <dgm:pt modelId="{39135652-17E9-462A-A907-FEB4BEECD847}" type="pres">
      <dgm:prSet presAssocID="{2FE67273-E03D-4C55-A2CB-C55793B91582}" presName="parTx" presStyleLbl="revTx" presStyleIdx="8" presStyleCnt="10">
        <dgm:presLayoutVars>
          <dgm:chMax val="0"/>
          <dgm:chPref val="0"/>
        </dgm:presLayoutVars>
      </dgm:prSet>
      <dgm:spPr/>
    </dgm:pt>
    <dgm:pt modelId="{6F2A8239-7B48-4173-8EC0-93B303AF4EE7}" type="pres">
      <dgm:prSet presAssocID="{2FE67273-E03D-4C55-A2CB-C55793B91582}" presName="desTx" presStyleLbl="revTx" presStyleIdx="9" presStyleCnt="10">
        <dgm:presLayoutVars/>
      </dgm:prSet>
      <dgm:spPr/>
    </dgm:pt>
  </dgm:ptLst>
  <dgm:cxnLst>
    <dgm:cxn modelId="{A4CA7E0B-B7D0-45F7-9F8A-447E07782C1C}" type="presOf" srcId="{80665E6A-BB73-4081-B557-FC673B4B2FC5}" destId="{FB5805F3-1EC0-43F7-9EB2-1E8A91371E90}" srcOrd="0" destOrd="0" presId="urn:microsoft.com/office/officeart/2018/2/layout/IconVerticalSolidList"/>
    <dgm:cxn modelId="{3F608D1A-2F63-45A8-B438-73969150B7FF}" srcId="{DD6293E2-B3F0-409B-BF8E-0835299F1B1E}" destId="{80665E6A-BB73-4081-B557-FC673B4B2FC5}" srcOrd="1" destOrd="0" parTransId="{B96225D9-CA3E-4F42-8BE1-C793D8362EC0}" sibTransId="{029E74FF-4277-450F-A40A-C476ADC27E67}"/>
    <dgm:cxn modelId="{E03B891B-B7DE-4DB9-9DF2-D0FCF759F4C4}" type="presOf" srcId="{DCCA684C-17CC-48CF-8C24-C9514937BFEE}" destId="{A93087B2-056B-4EB5-A012-98680E7D5B40}" srcOrd="0" destOrd="0" presId="urn:microsoft.com/office/officeart/2018/2/layout/IconVerticalSolidList"/>
    <dgm:cxn modelId="{50677D28-5C64-401A-8252-185D05E9B139}" type="presOf" srcId="{8CAD8BE2-4E26-43B6-BAB9-E11458DBFF02}" destId="{F6432022-F259-4B56-9FC7-AB0EA79F5BC2}" srcOrd="0" destOrd="0" presId="urn:microsoft.com/office/officeart/2018/2/layout/IconVerticalSolidList"/>
    <dgm:cxn modelId="{CCA85B31-E628-4906-AABA-FBEDC46A1DBF}" srcId="{DD6293E2-B3F0-409B-BF8E-0835299F1B1E}" destId="{686D508D-70E3-4F4F-9097-2186188A68FC}" srcOrd="3" destOrd="0" parTransId="{77F2F6C8-2AC4-4B8B-8774-45F880381527}" sibTransId="{D810A897-2AB4-434A-8D2D-D1937A52FBB5}"/>
    <dgm:cxn modelId="{D174DF38-FE03-4F7C-9DF8-6DEE02D41F06}" srcId="{DD6293E2-B3F0-409B-BF8E-0835299F1B1E}" destId="{8CAD8BE2-4E26-43B6-BAB9-E11458DBFF02}" srcOrd="0" destOrd="0" parTransId="{0D860655-3764-4B74-BD5C-77A4B04E5C90}" sibTransId="{B2D404A4-DED8-47D2-8642-B7647847DB07}"/>
    <dgm:cxn modelId="{4AF8085C-4F3B-4AB5-BFBD-21D279245B12}" srcId="{80665E6A-BB73-4081-B557-FC673B4B2FC5}" destId="{6197B1ED-B1D1-4139-A7D3-3E0F3FDAA95E}" srcOrd="1" destOrd="0" parTransId="{C3F40F7C-1D92-43B7-8DE8-5602281D6729}" sibTransId="{3F6403B8-91F9-43DA-A470-1BB7394230EB}"/>
    <dgm:cxn modelId="{9BD31269-C2B3-47FD-B10B-1553B6B9FDCF}" type="presOf" srcId="{686D508D-70E3-4F4F-9097-2186188A68FC}" destId="{AA97BF67-CDFA-4CD4-96E6-BA41A09EA930}" srcOrd="0" destOrd="0" presId="urn:microsoft.com/office/officeart/2018/2/layout/IconVerticalSolidList"/>
    <dgm:cxn modelId="{37105772-230C-47D8-92DF-6A2C038997C5}" type="presOf" srcId="{466B137C-D50E-4C41-A691-8484524CE53B}" destId="{05BB9D2C-F2E1-4A55-A5A4-779BEC34AE9A}" srcOrd="0" destOrd="0" presId="urn:microsoft.com/office/officeart/2018/2/layout/IconVerticalSolidList"/>
    <dgm:cxn modelId="{E0BC4375-D5CC-4FE3-AA59-5830A7B46DB3}" srcId="{8CAD8BE2-4E26-43B6-BAB9-E11458DBFF02}" destId="{DC2D1F8D-C3D1-4BD7-81A5-5C24C4B8A92E}" srcOrd="0" destOrd="0" parTransId="{1444686F-2AA4-48A2-95B2-FEE6B260BCAE}" sibTransId="{4F2A8419-6D2A-4965-A198-C0DDA04DA577}"/>
    <dgm:cxn modelId="{D938A756-04A7-45D0-A88C-9BAFCC24A6D7}" srcId="{DD6293E2-B3F0-409B-BF8E-0835299F1B1E}" destId="{2FE67273-E03D-4C55-A2CB-C55793B91582}" srcOrd="4" destOrd="0" parTransId="{7C58484B-B487-4045-85CE-3CF1298E3202}" sibTransId="{93167F50-AA0B-4567-8CF6-8832A57EC269}"/>
    <dgm:cxn modelId="{6B3CFB8E-0424-4995-B059-151683FF0A30}" type="presOf" srcId="{44E4572D-F17A-4425-BAB6-62D9D7EA6CB2}" destId="{C786511B-29EE-4CD6-AC0C-78451EA29113}" srcOrd="0" destOrd="0" presId="urn:microsoft.com/office/officeart/2018/2/layout/IconVerticalSolidList"/>
    <dgm:cxn modelId="{310D5C90-8AA2-4BD9-BBCF-5E9E528C0A75}" type="presOf" srcId="{2FE67273-E03D-4C55-A2CB-C55793B91582}" destId="{39135652-17E9-462A-A907-FEB4BEECD847}" srcOrd="0" destOrd="0" presId="urn:microsoft.com/office/officeart/2018/2/layout/IconVerticalSolidList"/>
    <dgm:cxn modelId="{09822C97-B1FC-4525-ACE4-090F8AB6CB22}" type="presOf" srcId="{DD6293E2-B3F0-409B-BF8E-0835299F1B1E}" destId="{388A4912-CFFC-485E-8DA3-1647FE0329C3}" srcOrd="0" destOrd="0" presId="urn:microsoft.com/office/officeart/2018/2/layout/IconVerticalSolidList"/>
    <dgm:cxn modelId="{0E788597-E855-49A7-BA69-A782E8D54B9B}" type="presOf" srcId="{CC726F9E-D1BE-4478-BECD-13782A22CD73}" destId="{6F2A8239-7B48-4173-8EC0-93B303AF4EE7}" srcOrd="0" destOrd="0" presId="urn:microsoft.com/office/officeart/2018/2/layout/IconVerticalSolidList"/>
    <dgm:cxn modelId="{C8CFD1A3-63CB-46A2-90CE-1E7F3A5DD4F3}" srcId="{8CAD8BE2-4E26-43B6-BAB9-E11458DBFF02}" destId="{D3F48B3C-521B-4C1A-B8FD-ADECAA2F7B62}" srcOrd="1" destOrd="0" parTransId="{6B1EB942-3EBF-460C-886F-560CBA29810C}" sibTransId="{3D00AEA9-ED82-4040-99AF-E3D76FB07B78}"/>
    <dgm:cxn modelId="{E963BCAD-5C7B-4FF8-8BAD-6A46E18EA801}" srcId="{80665E6A-BB73-4081-B557-FC673B4B2FC5}" destId="{44E4572D-F17A-4425-BAB6-62D9D7EA6CB2}" srcOrd="0" destOrd="0" parTransId="{C6BF3C41-CE23-4E77-BC13-5D1E960C5B62}" sibTransId="{F85C580D-BC25-4499-8589-C88AAADD724B}"/>
    <dgm:cxn modelId="{85F30CAE-94D5-48D9-82C9-29FAB0B9A1C3}" srcId="{2FE67273-E03D-4C55-A2CB-C55793B91582}" destId="{CC726F9E-D1BE-4478-BECD-13782A22CD73}" srcOrd="0" destOrd="0" parTransId="{99513DC8-E665-45E8-9F01-847E1323E4EB}" sibTransId="{3B3F0D6E-7A6B-4900-BA2A-13C9ACF2FDEE}"/>
    <dgm:cxn modelId="{FEEF4BBE-A2B6-418C-91DD-A2729F001252}" srcId="{686D508D-70E3-4F4F-9097-2186188A68FC}" destId="{466B137C-D50E-4C41-A691-8484524CE53B}" srcOrd="0" destOrd="0" parTransId="{FC383356-7176-4DEA-84E8-F65DE6C04658}" sibTransId="{F8DEC2E8-5A53-455D-8E44-3966751C91CA}"/>
    <dgm:cxn modelId="{1C9619C7-29A9-4F9E-B049-C328732FF762}" srcId="{A12849E3-BE7C-45C8-9329-BDF0091F7DA6}" destId="{DCCA684C-17CC-48CF-8C24-C9514937BFEE}" srcOrd="0" destOrd="0" parTransId="{1FCD1CB9-ABB6-4308-A206-E27F468E1898}" sibTransId="{6069305D-43BA-4C6E-88DA-57DCC3CEF671}"/>
    <dgm:cxn modelId="{E00678CF-8BDC-42DA-AA03-FDEC6D3D6950}" type="presOf" srcId="{6197B1ED-B1D1-4139-A7D3-3E0F3FDAA95E}" destId="{C786511B-29EE-4CD6-AC0C-78451EA29113}" srcOrd="0" destOrd="1" presId="urn:microsoft.com/office/officeart/2018/2/layout/IconVerticalSolidList"/>
    <dgm:cxn modelId="{9DFE31DC-B135-4AEE-BDDF-0F915A9DA304}" srcId="{2FE67273-E03D-4C55-A2CB-C55793B91582}" destId="{433CF0BD-7A9B-4F93-BC49-27DCB9650FEE}" srcOrd="1" destOrd="0" parTransId="{4108E071-17CB-4F6F-952B-FDF221EE5A3B}" sibTransId="{E146C07F-1C6E-4E74-A500-3C345D96C04F}"/>
    <dgm:cxn modelId="{B252DEE3-4845-44FA-9386-06C712A2C906}" type="presOf" srcId="{D3F48B3C-521B-4C1A-B8FD-ADECAA2F7B62}" destId="{AED2B008-24C4-4974-A3F9-7F5E6356878A}" srcOrd="0" destOrd="1" presId="urn:microsoft.com/office/officeart/2018/2/layout/IconVerticalSolidList"/>
    <dgm:cxn modelId="{BEA138E5-46FD-41CE-9CCA-DDBF60BD95E8}" srcId="{DD6293E2-B3F0-409B-BF8E-0835299F1B1E}" destId="{A12849E3-BE7C-45C8-9329-BDF0091F7DA6}" srcOrd="2" destOrd="0" parTransId="{8BB29D0E-A074-4C7E-8EDD-432D98873A5E}" sibTransId="{D2DF142F-1C9E-4034-967F-A52797E0BACD}"/>
    <dgm:cxn modelId="{561D6BE7-88D2-499A-B5BC-7F0CC23E49FF}" type="presOf" srcId="{433CF0BD-7A9B-4F93-BC49-27DCB9650FEE}" destId="{6F2A8239-7B48-4173-8EC0-93B303AF4EE7}" srcOrd="0" destOrd="1" presId="urn:microsoft.com/office/officeart/2018/2/layout/IconVerticalSolidList"/>
    <dgm:cxn modelId="{484DF8E7-F79A-4B6C-BD2D-0025C5902E20}" type="presOf" srcId="{A12849E3-BE7C-45C8-9329-BDF0091F7DA6}" destId="{A912C96F-971A-44EE-A7D2-6F640B9ED360}" srcOrd="0" destOrd="0" presId="urn:microsoft.com/office/officeart/2018/2/layout/IconVerticalSolidList"/>
    <dgm:cxn modelId="{A78F80FC-F6E3-4EC8-9421-9DC4E3F3CD81}" type="presOf" srcId="{DC2D1F8D-C3D1-4BD7-81A5-5C24C4B8A92E}" destId="{AED2B008-24C4-4974-A3F9-7F5E6356878A}" srcOrd="0" destOrd="0" presId="urn:microsoft.com/office/officeart/2018/2/layout/IconVerticalSolidList"/>
    <dgm:cxn modelId="{77F3A6E0-4181-4E4C-8D5C-023858E12E34}" type="presParOf" srcId="{388A4912-CFFC-485E-8DA3-1647FE0329C3}" destId="{FD964B28-D9E3-456B-BD65-3C59928C72E9}" srcOrd="0" destOrd="0" presId="urn:microsoft.com/office/officeart/2018/2/layout/IconVerticalSolidList"/>
    <dgm:cxn modelId="{1218666B-7F0B-4162-8DF2-CC3185A6D550}" type="presParOf" srcId="{FD964B28-D9E3-456B-BD65-3C59928C72E9}" destId="{1797C65B-F732-45B1-AFEF-33488FE71D9E}" srcOrd="0" destOrd="0" presId="urn:microsoft.com/office/officeart/2018/2/layout/IconVerticalSolidList"/>
    <dgm:cxn modelId="{42098EDF-FBB1-4F7A-A6A6-852BE15A9CBB}" type="presParOf" srcId="{FD964B28-D9E3-456B-BD65-3C59928C72E9}" destId="{3EA92E45-A2A6-4C29-949C-34B08913A340}" srcOrd="1" destOrd="0" presId="urn:microsoft.com/office/officeart/2018/2/layout/IconVerticalSolidList"/>
    <dgm:cxn modelId="{221A64EA-8795-4B09-A389-77080F7C9E9C}" type="presParOf" srcId="{FD964B28-D9E3-456B-BD65-3C59928C72E9}" destId="{7B1EB8C4-CC97-487A-97AD-C120BABCB892}" srcOrd="2" destOrd="0" presId="urn:microsoft.com/office/officeart/2018/2/layout/IconVerticalSolidList"/>
    <dgm:cxn modelId="{E2865CF4-D6F1-47C6-A4C0-4952C3983836}" type="presParOf" srcId="{FD964B28-D9E3-456B-BD65-3C59928C72E9}" destId="{F6432022-F259-4B56-9FC7-AB0EA79F5BC2}" srcOrd="3" destOrd="0" presId="urn:microsoft.com/office/officeart/2018/2/layout/IconVerticalSolidList"/>
    <dgm:cxn modelId="{7F4BDC0C-E4E0-4C57-81E7-B92B7A2BE773}" type="presParOf" srcId="{FD964B28-D9E3-456B-BD65-3C59928C72E9}" destId="{AED2B008-24C4-4974-A3F9-7F5E6356878A}" srcOrd="4" destOrd="0" presId="urn:microsoft.com/office/officeart/2018/2/layout/IconVerticalSolidList"/>
    <dgm:cxn modelId="{56A2C36B-26D5-4438-9793-295A0883E75B}" type="presParOf" srcId="{388A4912-CFFC-485E-8DA3-1647FE0329C3}" destId="{4CA16AEC-CA45-488F-A02B-238003F341E5}" srcOrd="1" destOrd="0" presId="urn:microsoft.com/office/officeart/2018/2/layout/IconVerticalSolidList"/>
    <dgm:cxn modelId="{FED3BFFB-F37D-40A4-9FD0-72EBC70CFDF3}" type="presParOf" srcId="{388A4912-CFFC-485E-8DA3-1647FE0329C3}" destId="{366738BF-9929-4E06-8DE4-DC43BEE4C5F5}" srcOrd="2" destOrd="0" presId="urn:microsoft.com/office/officeart/2018/2/layout/IconVerticalSolidList"/>
    <dgm:cxn modelId="{17AD772A-89CE-4BC8-A479-E822EF7FFFFE}" type="presParOf" srcId="{366738BF-9929-4E06-8DE4-DC43BEE4C5F5}" destId="{5AEE9670-E21B-4DDE-B20F-B4046C6F2FE6}" srcOrd="0" destOrd="0" presId="urn:microsoft.com/office/officeart/2018/2/layout/IconVerticalSolidList"/>
    <dgm:cxn modelId="{2F22CDF0-0A4F-44DE-BF28-F8F9BBBED7A0}" type="presParOf" srcId="{366738BF-9929-4E06-8DE4-DC43BEE4C5F5}" destId="{294CA074-D1E1-48E8-BD1B-6BFFE0C2E0FE}" srcOrd="1" destOrd="0" presId="urn:microsoft.com/office/officeart/2018/2/layout/IconVerticalSolidList"/>
    <dgm:cxn modelId="{8A5B82E0-6230-4A12-8CE4-16BC8AB7C44D}" type="presParOf" srcId="{366738BF-9929-4E06-8DE4-DC43BEE4C5F5}" destId="{ECE66B54-7613-401E-AC41-4E8AE02F7B00}" srcOrd="2" destOrd="0" presId="urn:microsoft.com/office/officeart/2018/2/layout/IconVerticalSolidList"/>
    <dgm:cxn modelId="{6901143B-519E-4EDB-B4BD-9BCA53C06FAA}" type="presParOf" srcId="{366738BF-9929-4E06-8DE4-DC43BEE4C5F5}" destId="{FB5805F3-1EC0-43F7-9EB2-1E8A91371E90}" srcOrd="3" destOrd="0" presId="urn:microsoft.com/office/officeart/2018/2/layout/IconVerticalSolidList"/>
    <dgm:cxn modelId="{10777F50-47AD-49F4-BB53-F6F350721F40}" type="presParOf" srcId="{366738BF-9929-4E06-8DE4-DC43BEE4C5F5}" destId="{C786511B-29EE-4CD6-AC0C-78451EA29113}" srcOrd="4" destOrd="0" presId="urn:microsoft.com/office/officeart/2018/2/layout/IconVerticalSolidList"/>
    <dgm:cxn modelId="{EDA03D0C-10CD-4B7E-A27C-6F97C42B005C}" type="presParOf" srcId="{388A4912-CFFC-485E-8DA3-1647FE0329C3}" destId="{D4B6EBE2-3394-4C93-B81E-F781DD4E290D}" srcOrd="3" destOrd="0" presId="urn:microsoft.com/office/officeart/2018/2/layout/IconVerticalSolidList"/>
    <dgm:cxn modelId="{C4F402CF-07D5-4B5F-B2C2-2F9F1FBD984C}" type="presParOf" srcId="{388A4912-CFFC-485E-8DA3-1647FE0329C3}" destId="{470BBC01-DBD7-459F-877A-06275A728C33}" srcOrd="4" destOrd="0" presId="urn:microsoft.com/office/officeart/2018/2/layout/IconVerticalSolidList"/>
    <dgm:cxn modelId="{09337C97-6930-427F-B60D-E4E733615E0B}" type="presParOf" srcId="{470BBC01-DBD7-459F-877A-06275A728C33}" destId="{1BABD1EF-0D05-4F69-9E90-4A10E4CA541B}" srcOrd="0" destOrd="0" presId="urn:microsoft.com/office/officeart/2018/2/layout/IconVerticalSolidList"/>
    <dgm:cxn modelId="{9C3E3912-4F3A-40B7-AE48-BD9E2F19CAD1}" type="presParOf" srcId="{470BBC01-DBD7-459F-877A-06275A728C33}" destId="{691A803C-90DC-4162-ACD4-B38BFC72A5C3}" srcOrd="1" destOrd="0" presId="urn:microsoft.com/office/officeart/2018/2/layout/IconVerticalSolidList"/>
    <dgm:cxn modelId="{1CEA18DE-500F-4028-80F9-FCCEB006A300}" type="presParOf" srcId="{470BBC01-DBD7-459F-877A-06275A728C33}" destId="{FE1E49D5-507D-436A-8F9F-6368C8DC54FB}" srcOrd="2" destOrd="0" presId="urn:microsoft.com/office/officeart/2018/2/layout/IconVerticalSolidList"/>
    <dgm:cxn modelId="{B2769069-897A-476B-9C59-BA5AD1821D56}" type="presParOf" srcId="{470BBC01-DBD7-459F-877A-06275A728C33}" destId="{A912C96F-971A-44EE-A7D2-6F640B9ED360}" srcOrd="3" destOrd="0" presId="urn:microsoft.com/office/officeart/2018/2/layout/IconVerticalSolidList"/>
    <dgm:cxn modelId="{57BFE30A-645C-49B3-AE70-9A30D9B6EB35}" type="presParOf" srcId="{470BBC01-DBD7-459F-877A-06275A728C33}" destId="{A93087B2-056B-4EB5-A012-98680E7D5B40}" srcOrd="4" destOrd="0" presId="urn:microsoft.com/office/officeart/2018/2/layout/IconVerticalSolidList"/>
    <dgm:cxn modelId="{8B26FEF1-4194-46D2-BD82-094E166D5EDC}" type="presParOf" srcId="{388A4912-CFFC-485E-8DA3-1647FE0329C3}" destId="{0DB0E592-9C4F-463F-AEC2-E1BE715DA806}" srcOrd="5" destOrd="0" presId="urn:microsoft.com/office/officeart/2018/2/layout/IconVerticalSolidList"/>
    <dgm:cxn modelId="{AC9F3561-7E63-4765-81E2-AE92B05EC57D}" type="presParOf" srcId="{388A4912-CFFC-485E-8DA3-1647FE0329C3}" destId="{88A82D9E-FE23-4E50-A099-5796C7B85C82}" srcOrd="6" destOrd="0" presId="urn:microsoft.com/office/officeart/2018/2/layout/IconVerticalSolidList"/>
    <dgm:cxn modelId="{D9260C82-76E1-4CA4-B23E-92BF03E4D39A}" type="presParOf" srcId="{88A82D9E-FE23-4E50-A099-5796C7B85C82}" destId="{092D9E66-D01F-4924-BB72-667D18A9C9E2}" srcOrd="0" destOrd="0" presId="urn:microsoft.com/office/officeart/2018/2/layout/IconVerticalSolidList"/>
    <dgm:cxn modelId="{BAD59DF5-A714-445E-A2A0-201DDA646CBA}" type="presParOf" srcId="{88A82D9E-FE23-4E50-A099-5796C7B85C82}" destId="{8E994981-457A-4287-966D-AFF16A4E1B0A}" srcOrd="1" destOrd="0" presId="urn:microsoft.com/office/officeart/2018/2/layout/IconVerticalSolidList"/>
    <dgm:cxn modelId="{17774D03-58BB-4F47-A85C-9413EE21FA39}" type="presParOf" srcId="{88A82D9E-FE23-4E50-A099-5796C7B85C82}" destId="{B0F4133A-B559-4861-A812-F0E43D7D3D86}" srcOrd="2" destOrd="0" presId="urn:microsoft.com/office/officeart/2018/2/layout/IconVerticalSolidList"/>
    <dgm:cxn modelId="{64E756EF-6F42-4FB1-947E-5B4844E2A743}" type="presParOf" srcId="{88A82D9E-FE23-4E50-A099-5796C7B85C82}" destId="{AA97BF67-CDFA-4CD4-96E6-BA41A09EA930}" srcOrd="3" destOrd="0" presId="urn:microsoft.com/office/officeart/2018/2/layout/IconVerticalSolidList"/>
    <dgm:cxn modelId="{E50516C5-8FEA-4D01-8B02-7A93F7240502}" type="presParOf" srcId="{88A82D9E-FE23-4E50-A099-5796C7B85C82}" destId="{05BB9D2C-F2E1-4A55-A5A4-779BEC34AE9A}" srcOrd="4" destOrd="0" presId="urn:microsoft.com/office/officeart/2018/2/layout/IconVerticalSolidList"/>
    <dgm:cxn modelId="{EE402887-827E-41B0-B70A-9848A6382C9E}" type="presParOf" srcId="{388A4912-CFFC-485E-8DA3-1647FE0329C3}" destId="{3575883D-524C-4321-BAC0-D85EE8981F69}" srcOrd="7" destOrd="0" presId="urn:microsoft.com/office/officeart/2018/2/layout/IconVerticalSolidList"/>
    <dgm:cxn modelId="{20C97B4F-BE63-49FB-8484-A16BCC309ED0}" type="presParOf" srcId="{388A4912-CFFC-485E-8DA3-1647FE0329C3}" destId="{67B4C2C8-ABEB-4B51-BD8E-3A0A08BEF762}" srcOrd="8" destOrd="0" presId="urn:microsoft.com/office/officeart/2018/2/layout/IconVerticalSolidList"/>
    <dgm:cxn modelId="{926A110C-BC6C-42E1-ADDE-810BCBEDA643}" type="presParOf" srcId="{67B4C2C8-ABEB-4B51-BD8E-3A0A08BEF762}" destId="{41C3125D-EF49-4A3E-A3CC-F5844CD9D2EA}" srcOrd="0" destOrd="0" presId="urn:microsoft.com/office/officeart/2018/2/layout/IconVerticalSolidList"/>
    <dgm:cxn modelId="{F2138550-B1F2-4495-B25B-B4A73E87D578}" type="presParOf" srcId="{67B4C2C8-ABEB-4B51-BD8E-3A0A08BEF762}" destId="{CB761578-FA87-4382-8D87-60D9E1DC1022}" srcOrd="1" destOrd="0" presId="urn:microsoft.com/office/officeart/2018/2/layout/IconVerticalSolidList"/>
    <dgm:cxn modelId="{C074020F-30BA-4F41-8A8C-41A7099E460A}" type="presParOf" srcId="{67B4C2C8-ABEB-4B51-BD8E-3A0A08BEF762}" destId="{E00E30F8-7814-43FB-B460-3E27AAC33028}" srcOrd="2" destOrd="0" presId="urn:microsoft.com/office/officeart/2018/2/layout/IconVerticalSolidList"/>
    <dgm:cxn modelId="{A354B120-EE5C-49D1-810A-C49562E4C1F3}" type="presParOf" srcId="{67B4C2C8-ABEB-4B51-BD8E-3A0A08BEF762}" destId="{39135652-17E9-462A-A907-FEB4BEECD847}" srcOrd="3" destOrd="0" presId="urn:microsoft.com/office/officeart/2018/2/layout/IconVerticalSolidList"/>
    <dgm:cxn modelId="{51445C37-A311-42DD-88EB-3B9548A37C07}" type="presParOf" srcId="{67B4C2C8-ABEB-4B51-BD8E-3A0A08BEF762}" destId="{6F2A8239-7B48-4173-8EC0-93B303AF4EE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BAF7DC-68D1-4A86-B331-C29507D13DB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452FC69-8B09-4BF4-B31B-3340BA9C2971}">
      <dgm:prSet phldrT="[Text]"/>
      <dgm:spPr>
        <a:solidFill>
          <a:schemeClr val="accent2"/>
        </a:solidFill>
      </dgm:spPr>
      <dgm:t>
        <a:bodyPr/>
        <a:lstStyle/>
        <a:p>
          <a:r>
            <a:rPr lang="en-US" dirty="0"/>
            <a:t>Homeless Statuses</a:t>
          </a:r>
        </a:p>
      </dgm:t>
    </dgm:pt>
    <dgm:pt modelId="{0AFF3510-2CDF-4249-8292-92F06B3E01AD}" type="parTrans" cxnId="{B9892401-7C83-4150-B1C9-64E79FB00405}">
      <dgm:prSet/>
      <dgm:spPr/>
      <dgm:t>
        <a:bodyPr/>
        <a:lstStyle/>
        <a:p>
          <a:endParaRPr lang="en-US"/>
        </a:p>
      </dgm:t>
    </dgm:pt>
    <dgm:pt modelId="{BD537B88-4F5B-4426-911D-A638513ED6CC}" type="sibTrans" cxnId="{B9892401-7C83-4150-B1C9-64E79FB00405}">
      <dgm:prSet/>
      <dgm:spPr/>
      <dgm:t>
        <a:bodyPr/>
        <a:lstStyle/>
        <a:p>
          <a:endParaRPr lang="en-US"/>
        </a:p>
      </dgm:t>
    </dgm:pt>
    <dgm:pt modelId="{922B4F7B-96A2-4F21-8FB4-D1754ADD6DDB}">
      <dgm:prSet phldrT="[Text]"/>
      <dgm:spPr>
        <a:solidFill>
          <a:schemeClr val="accent1"/>
        </a:solidFill>
      </dgm:spPr>
      <dgm:t>
        <a:bodyPr/>
        <a:lstStyle/>
        <a:p>
          <a:pPr algn="ctr"/>
          <a:br>
            <a:rPr lang="en-US" b="1" dirty="0"/>
          </a:br>
          <a:r>
            <a:rPr lang="en-US" b="1" dirty="0"/>
            <a:t>Newly Homeless</a:t>
          </a:r>
        </a:p>
      </dgm:t>
    </dgm:pt>
    <dgm:pt modelId="{3719A1A6-7C98-4F73-B8DE-DD1283F39D65}" type="parTrans" cxnId="{E497D424-2C1B-442B-8998-075780931CFC}">
      <dgm:prSet/>
      <dgm:spPr/>
      <dgm:t>
        <a:bodyPr/>
        <a:lstStyle/>
        <a:p>
          <a:endParaRPr lang="en-US"/>
        </a:p>
      </dgm:t>
    </dgm:pt>
    <dgm:pt modelId="{E265A938-7309-4858-BE20-12B88F1DA867}" type="sibTrans" cxnId="{E497D424-2C1B-442B-8998-075780931CFC}">
      <dgm:prSet/>
      <dgm:spPr/>
      <dgm:t>
        <a:bodyPr/>
        <a:lstStyle/>
        <a:p>
          <a:endParaRPr lang="en-US"/>
        </a:p>
      </dgm:t>
    </dgm:pt>
    <dgm:pt modelId="{8F195205-537F-4A51-9CD3-0C69CAD2028A}">
      <dgm:prSet phldrT="[Text]"/>
      <dgm:spPr>
        <a:solidFill>
          <a:schemeClr val="accent1"/>
        </a:solidFill>
      </dgm:spPr>
      <dgm:t>
        <a:bodyPr/>
        <a:lstStyle/>
        <a:p>
          <a:pPr algn="ctr">
            <a:spcBef>
              <a:spcPct val="0"/>
            </a:spcBef>
          </a:pPr>
          <a:br>
            <a:rPr lang="en-US" dirty="0"/>
          </a:br>
          <a:r>
            <a:rPr lang="en-US" b="1" dirty="0"/>
            <a:t>Return from Housed</a:t>
          </a:r>
        </a:p>
      </dgm:t>
    </dgm:pt>
    <dgm:pt modelId="{0DDBBC6E-7E96-482E-B50A-BC49887490CF}" type="parTrans" cxnId="{63DC2752-0354-4476-9E8B-5A512F355D76}">
      <dgm:prSet/>
      <dgm:spPr/>
      <dgm:t>
        <a:bodyPr/>
        <a:lstStyle/>
        <a:p>
          <a:endParaRPr lang="en-US"/>
        </a:p>
      </dgm:t>
    </dgm:pt>
    <dgm:pt modelId="{4883020C-691F-49E1-B1A1-384CE4AAC7F8}" type="sibTrans" cxnId="{63DC2752-0354-4476-9E8B-5A512F355D76}">
      <dgm:prSet/>
      <dgm:spPr/>
      <dgm:t>
        <a:bodyPr/>
        <a:lstStyle/>
        <a:p>
          <a:endParaRPr lang="en-US"/>
        </a:p>
      </dgm:t>
    </dgm:pt>
    <dgm:pt modelId="{68F94073-02EF-4157-BAFA-9DC261F4A0A1}">
      <dgm:prSet phldrT="[Text]"/>
      <dgm:spPr>
        <a:solidFill>
          <a:schemeClr val="accent1"/>
        </a:solidFill>
      </dgm:spPr>
      <dgm:t>
        <a:bodyPr/>
        <a:lstStyle/>
        <a:p>
          <a:pPr algn="ctr"/>
          <a:br>
            <a:rPr lang="en-US" dirty="0"/>
          </a:br>
          <a:r>
            <a:rPr lang="en-US" b="1" dirty="0"/>
            <a:t>Return from Inactive</a:t>
          </a:r>
        </a:p>
      </dgm:t>
    </dgm:pt>
    <dgm:pt modelId="{43AAF1C8-C43F-4E08-A555-22E03C79AC9C}" type="parTrans" cxnId="{67B81482-9014-47B4-BDDE-6429E81A71CE}">
      <dgm:prSet/>
      <dgm:spPr/>
      <dgm:t>
        <a:bodyPr/>
        <a:lstStyle/>
        <a:p>
          <a:endParaRPr lang="en-US"/>
        </a:p>
      </dgm:t>
    </dgm:pt>
    <dgm:pt modelId="{DE36F959-609D-4BBA-9446-B5913E2E991B}" type="sibTrans" cxnId="{67B81482-9014-47B4-BDDE-6429E81A71CE}">
      <dgm:prSet/>
      <dgm:spPr/>
      <dgm:t>
        <a:bodyPr/>
        <a:lstStyle/>
        <a:p>
          <a:endParaRPr lang="en-US"/>
        </a:p>
      </dgm:t>
    </dgm:pt>
    <dgm:pt modelId="{E58020F0-51FE-4CE8-8A39-99363DFFD6BF}">
      <dgm:prSet phldrT="[Text]" custT="1"/>
      <dgm:spPr>
        <a:solidFill>
          <a:schemeClr val="accent1"/>
        </a:solidFill>
      </dgm:spPr>
      <dgm:t>
        <a:bodyPr/>
        <a:lstStyle/>
        <a:p>
          <a:pPr algn="ctr"/>
          <a:r>
            <a:rPr lang="en-US" sz="3600" dirty="0"/>
            <a:t> </a:t>
          </a:r>
          <a:br>
            <a:rPr lang="en-US" sz="2800" dirty="0"/>
          </a:br>
          <a:r>
            <a:rPr lang="en-US" sz="2800" b="1" dirty="0"/>
            <a:t>Active</a:t>
          </a:r>
          <a:br>
            <a:rPr lang="en-US" sz="2800" dirty="0"/>
          </a:br>
          <a:endParaRPr lang="en-US" sz="2800" dirty="0"/>
        </a:p>
      </dgm:t>
    </dgm:pt>
    <dgm:pt modelId="{26E657B8-AAB3-4CE8-8968-A769DCC05C12}" type="parTrans" cxnId="{80F086DC-7C64-4DB6-8603-3E784824B4E0}">
      <dgm:prSet/>
      <dgm:spPr/>
      <dgm:t>
        <a:bodyPr/>
        <a:lstStyle/>
        <a:p>
          <a:endParaRPr lang="en-US"/>
        </a:p>
      </dgm:t>
    </dgm:pt>
    <dgm:pt modelId="{12E3DC52-00CF-4160-A5DD-9CAD516BB9C5}" type="sibTrans" cxnId="{80F086DC-7C64-4DB6-8603-3E784824B4E0}">
      <dgm:prSet/>
      <dgm:spPr/>
      <dgm:t>
        <a:bodyPr/>
        <a:lstStyle/>
        <a:p>
          <a:endParaRPr lang="en-US"/>
        </a:p>
      </dgm:t>
    </dgm:pt>
    <dgm:pt modelId="{D652DA3B-968B-4ED9-9249-0DFCBCCC6222}">
      <dgm:prSet phldrT="[Text]"/>
      <dgm:spPr>
        <a:solidFill>
          <a:schemeClr val="accent1"/>
        </a:solidFill>
      </dgm:spPr>
      <dgm:t>
        <a:bodyPr/>
        <a:lstStyle/>
        <a:p>
          <a:pPr algn="l">
            <a:spcBef>
              <a:spcPts val="1600"/>
            </a:spcBef>
          </a:pPr>
          <a:r>
            <a:rPr lang="en-US" dirty="0">
              <a:solidFill>
                <a:schemeClr val="accent1"/>
              </a:solidFill>
            </a:rPr>
            <a:t>At least one homeless event in the last 90 days that was immediately preceded by a housed event</a:t>
          </a:r>
        </a:p>
      </dgm:t>
    </dgm:pt>
    <dgm:pt modelId="{561E7143-2C18-40AC-B1E5-27D3F73CF1F1}" type="parTrans" cxnId="{F30C8D6F-77D6-45DD-BB8B-82F50D733D30}">
      <dgm:prSet/>
      <dgm:spPr/>
      <dgm:t>
        <a:bodyPr/>
        <a:lstStyle/>
        <a:p>
          <a:endParaRPr lang="en-US"/>
        </a:p>
      </dgm:t>
    </dgm:pt>
    <dgm:pt modelId="{0DF2E589-1EC0-4E23-A725-88CD8061E6A0}" type="sibTrans" cxnId="{F30C8D6F-77D6-45DD-BB8B-82F50D733D30}">
      <dgm:prSet/>
      <dgm:spPr/>
      <dgm:t>
        <a:bodyPr/>
        <a:lstStyle/>
        <a:p>
          <a:endParaRPr lang="en-US"/>
        </a:p>
      </dgm:t>
    </dgm:pt>
    <dgm:pt modelId="{55DEE8FE-CD26-458C-BB5B-5D75F1A6C3BE}">
      <dgm:prSet phldrT="[Text]"/>
      <dgm:spPr>
        <a:solidFill>
          <a:schemeClr val="accent1"/>
        </a:solidFill>
      </dgm:spPr>
      <dgm:t>
        <a:bodyPr/>
        <a:lstStyle/>
        <a:p>
          <a:pPr algn="l"/>
          <a:r>
            <a:rPr lang="en-US" dirty="0">
              <a:solidFill>
                <a:schemeClr val="accent1"/>
              </a:solidFill>
            </a:rPr>
            <a:t>Client has homeless events in the last 90 days and earlier, but has a gap between them of at least 90 days</a:t>
          </a:r>
        </a:p>
      </dgm:t>
    </dgm:pt>
    <dgm:pt modelId="{78D7855C-3364-405B-9798-35E65E587755}" type="parTrans" cxnId="{9FC90A03-AB45-4018-BFBC-8A464136C134}">
      <dgm:prSet/>
      <dgm:spPr/>
      <dgm:t>
        <a:bodyPr/>
        <a:lstStyle/>
        <a:p>
          <a:endParaRPr lang="en-US"/>
        </a:p>
      </dgm:t>
    </dgm:pt>
    <dgm:pt modelId="{54EB519B-1671-40F2-91E5-5EEB0F05C63F}" type="sibTrans" cxnId="{9FC90A03-AB45-4018-BFBC-8A464136C134}">
      <dgm:prSet/>
      <dgm:spPr/>
      <dgm:t>
        <a:bodyPr/>
        <a:lstStyle/>
        <a:p>
          <a:endParaRPr lang="en-US"/>
        </a:p>
      </dgm:t>
    </dgm:pt>
    <dgm:pt modelId="{1AA213DA-2555-4FCF-A22B-19C1742F8ACB}">
      <dgm:prSet phldrT="[Text]"/>
      <dgm:spPr>
        <a:solidFill>
          <a:schemeClr val="accent1"/>
        </a:solidFill>
      </dgm:spPr>
      <dgm:t>
        <a:bodyPr/>
        <a:lstStyle/>
        <a:p>
          <a:pPr algn="l"/>
          <a:r>
            <a:rPr lang="en-US" sz="2200" dirty="0">
              <a:solidFill>
                <a:schemeClr val="accent1"/>
              </a:solidFill>
            </a:rPr>
            <a:t>Homeless events in the last 90 days and earlier, not returning </a:t>
          </a:r>
          <a:r>
            <a:rPr lang="en-US" sz="2200" dirty="0" err="1">
              <a:solidFill>
                <a:schemeClr val="accent1"/>
              </a:solidFill>
            </a:rPr>
            <a:t>fro</a:t>
          </a:r>
          <a:endParaRPr lang="en-US" sz="2200" dirty="0">
            <a:solidFill>
              <a:schemeClr val="accent1"/>
            </a:solidFill>
          </a:endParaRPr>
        </a:p>
      </dgm:t>
    </dgm:pt>
    <dgm:pt modelId="{FAC4F457-F0FD-4E34-BF59-D69D92DF7310}" type="parTrans" cxnId="{83B21463-6C22-4ED6-AEA9-E4003D462C18}">
      <dgm:prSet/>
      <dgm:spPr/>
      <dgm:t>
        <a:bodyPr/>
        <a:lstStyle/>
        <a:p>
          <a:endParaRPr lang="en-US"/>
        </a:p>
      </dgm:t>
    </dgm:pt>
    <dgm:pt modelId="{38907C3A-E06E-4508-8078-CBA4D140884C}" type="sibTrans" cxnId="{83B21463-6C22-4ED6-AEA9-E4003D462C18}">
      <dgm:prSet/>
      <dgm:spPr/>
      <dgm:t>
        <a:bodyPr/>
        <a:lstStyle/>
        <a:p>
          <a:endParaRPr lang="en-US"/>
        </a:p>
      </dgm:t>
    </dgm:pt>
    <dgm:pt modelId="{F454F483-5A3D-4862-95FF-1A4616F0393E}">
      <dgm:prSet/>
      <dgm:spPr>
        <a:solidFill>
          <a:schemeClr val="accent1"/>
        </a:solidFill>
      </dgm:spPr>
      <dgm:t>
        <a:bodyPr/>
        <a:lstStyle/>
        <a:p>
          <a:pPr algn="l"/>
          <a:r>
            <a:rPr lang="en-US" dirty="0">
              <a:solidFill>
                <a:schemeClr val="accent1"/>
              </a:solidFill>
            </a:rPr>
            <a:t>They only have homeless events, none older than 90 days</a:t>
          </a:r>
        </a:p>
      </dgm:t>
    </dgm:pt>
    <dgm:pt modelId="{1ACEB4AF-8E63-4DF5-BD9E-F233BD443F73}" type="sibTrans" cxnId="{1BB52034-0C63-4808-AAE5-26201A925CCE}">
      <dgm:prSet/>
      <dgm:spPr/>
      <dgm:t>
        <a:bodyPr/>
        <a:lstStyle/>
        <a:p>
          <a:endParaRPr lang="en-US"/>
        </a:p>
      </dgm:t>
    </dgm:pt>
    <dgm:pt modelId="{648C49D5-252F-4AF9-9B9A-90ED848D7081}" type="parTrans" cxnId="{1BB52034-0C63-4808-AAE5-26201A925CCE}">
      <dgm:prSet/>
      <dgm:spPr/>
      <dgm:t>
        <a:bodyPr/>
        <a:lstStyle/>
        <a:p>
          <a:endParaRPr lang="en-US"/>
        </a:p>
      </dgm:t>
    </dgm:pt>
    <dgm:pt modelId="{F59A493E-FB4C-454C-90A5-B467D366DE36}" type="pres">
      <dgm:prSet presAssocID="{C6BAF7DC-68D1-4A86-B331-C29507D13DBB}" presName="composite" presStyleCnt="0">
        <dgm:presLayoutVars>
          <dgm:chMax val="1"/>
          <dgm:dir/>
          <dgm:resizeHandles val="exact"/>
        </dgm:presLayoutVars>
      </dgm:prSet>
      <dgm:spPr/>
    </dgm:pt>
    <dgm:pt modelId="{0D2E3FFD-BDDF-45B1-A3DE-B2CE5439A2E2}" type="pres">
      <dgm:prSet presAssocID="{D452FC69-8B09-4BF4-B31B-3340BA9C2971}" presName="roof" presStyleLbl="dkBgShp" presStyleIdx="0" presStyleCnt="2" custScaleY="57272"/>
      <dgm:spPr/>
    </dgm:pt>
    <dgm:pt modelId="{0B331F44-FDB1-4D6B-A937-6F927FCAA3F1}" type="pres">
      <dgm:prSet presAssocID="{D452FC69-8B09-4BF4-B31B-3340BA9C2971}" presName="pillars" presStyleCnt="0"/>
      <dgm:spPr/>
    </dgm:pt>
    <dgm:pt modelId="{D78F0FF2-4FA3-413A-BFE3-D425C2714919}" type="pres">
      <dgm:prSet presAssocID="{D452FC69-8B09-4BF4-B31B-3340BA9C2971}" presName="pillar1" presStyleLbl="node1" presStyleIdx="0" presStyleCnt="4" custScaleX="87603" custScaleY="111578" custLinFactNeighborX="-1698">
        <dgm:presLayoutVars>
          <dgm:bulletEnabled val="1"/>
        </dgm:presLayoutVars>
      </dgm:prSet>
      <dgm:spPr/>
    </dgm:pt>
    <dgm:pt modelId="{9023B74B-3290-409C-821A-402DB2884574}" type="pres">
      <dgm:prSet presAssocID="{8F195205-537F-4A51-9CD3-0C69CAD2028A}" presName="pillarX" presStyleLbl="node1" presStyleIdx="1" presStyleCnt="4" custScaleY="111578">
        <dgm:presLayoutVars>
          <dgm:bulletEnabled val="1"/>
        </dgm:presLayoutVars>
      </dgm:prSet>
      <dgm:spPr/>
    </dgm:pt>
    <dgm:pt modelId="{F44442A7-463F-449E-AD5F-6FF0A73D7D0D}" type="pres">
      <dgm:prSet presAssocID="{68F94073-02EF-4157-BAFA-9DC261F4A0A1}" presName="pillarX" presStyleLbl="node1" presStyleIdx="2" presStyleCnt="4" custScaleY="111578">
        <dgm:presLayoutVars>
          <dgm:bulletEnabled val="1"/>
        </dgm:presLayoutVars>
      </dgm:prSet>
      <dgm:spPr/>
    </dgm:pt>
    <dgm:pt modelId="{2B65B493-A2D2-46F5-84CC-E132EF22CC8C}" type="pres">
      <dgm:prSet presAssocID="{E58020F0-51FE-4CE8-8A39-99363DFFD6BF}" presName="pillarX" presStyleLbl="node1" presStyleIdx="3" presStyleCnt="4" custScaleY="111578">
        <dgm:presLayoutVars>
          <dgm:bulletEnabled val="1"/>
        </dgm:presLayoutVars>
      </dgm:prSet>
      <dgm:spPr/>
    </dgm:pt>
    <dgm:pt modelId="{14FE5452-D573-4A6C-9F2F-DBCB001354E6}" type="pres">
      <dgm:prSet presAssocID="{D452FC69-8B09-4BF4-B31B-3340BA9C2971}" presName="base" presStyleLbl="dkBgShp" presStyleIdx="1" presStyleCnt="2"/>
      <dgm:spPr>
        <a:solidFill>
          <a:schemeClr val="accent3"/>
        </a:solidFill>
      </dgm:spPr>
    </dgm:pt>
  </dgm:ptLst>
  <dgm:cxnLst>
    <dgm:cxn modelId="{B9892401-7C83-4150-B1C9-64E79FB00405}" srcId="{C6BAF7DC-68D1-4A86-B331-C29507D13DBB}" destId="{D452FC69-8B09-4BF4-B31B-3340BA9C2971}" srcOrd="0" destOrd="0" parTransId="{0AFF3510-2CDF-4249-8292-92F06B3E01AD}" sibTransId="{BD537B88-4F5B-4426-911D-A638513ED6CC}"/>
    <dgm:cxn modelId="{22013301-A779-42BB-A3CE-6473C037FC9F}" type="presOf" srcId="{68F94073-02EF-4157-BAFA-9DC261F4A0A1}" destId="{F44442A7-463F-449E-AD5F-6FF0A73D7D0D}" srcOrd="0" destOrd="0" presId="urn:microsoft.com/office/officeart/2005/8/layout/hList3"/>
    <dgm:cxn modelId="{9FC90A03-AB45-4018-BFBC-8A464136C134}" srcId="{68F94073-02EF-4157-BAFA-9DC261F4A0A1}" destId="{55DEE8FE-CD26-458C-BB5B-5D75F1A6C3BE}" srcOrd="0" destOrd="0" parTransId="{78D7855C-3364-405B-9798-35E65E587755}" sibTransId="{54EB519B-1671-40F2-91E5-5EEB0F05C63F}"/>
    <dgm:cxn modelId="{1EE51D1E-BFBD-47FF-A50C-9D9834F53D4D}" type="presOf" srcId="{922B4F7B-96A2-4F21-8FB4-D1754ADD6DDB}" destId="{D78F0FF2-4FA3-413A-BFE3-D425C2714919}" srcOrd="0" destOrd="0" presId="urn:microsoft.com/office/officeart/2005/8/layout/hList3"/>
    <dgm:cxn modelId="{E497D424-2C1B-442B-8998-075780931CFC}" srcId="{D452FC69-8B09-4BF4-B31B-3340BA9C2971}" destId="{922B4F7B-96A2-4F21-8FB4-D1754ADD6DDB}" srcOrd="0" destOrd="0" parTransId="{3719A1A6-7C98-4F73-B8DE-DD1283F39D65}" sibTransId="{E265A938-7309-4858-BE20-12B88F1DA867}"/>
    <dgm:cxn modelId="{80554E33-EDB8-40C4-95E3-68028FE4BA76}" type="presOf" srcId="{C6BAF7DC-68D1-4A86-B331-C29507D13DBB}" destId="{F59A493E-FB4C-454C-90A5-B467D366DE36}" srcOrd="0" destOrd="0" presId="urn:microsoft.com/office/officeart/2005/8/layout/hList3"/>
    <dgm:cxn modelId="{1BB52034-0C63-4808-AAE5-26201A925CCE}" srcId="{922B4F7B-96A2-4F21-8FB4-D1754ADD6DDB}" destId="{F454F483-5A3D-4862-95FF-1A4616F0393E}" srcOrd="0" destOrd="0" parTransId="{648C49D5-252F-4AF9-9B9A-90ED848D7081}" sibTransId="{1ACEB4AF-8E63-4DF5-BD9E-F233BD443F73}"/>
    <dgm:cxn modelId="{9AD2BE3B-560E-4A22-936C-1EF0FB3FA3AC}" type="presOf" srcId="{E58020F0-51FE-4CE8-8A39-99363DFFD6BF}" destId="{2B65B493-A2D2-46F5-84CC-E132EF22CC8C}" srcOrd="0" destOrd="0" presId="urn:microsoft.com/office/officeart/2005/8/layout/hList3"/>
    <dgm:cxn modelId="{284CAA60-AC8A-4E2C-A586-B9D84D2EFEAB}" type="presOf" srcId="{55DEE8FE-CD26-458C-BB5B-5D75F1A6C3BE}" destId="{F44442A7-463F-449E-AD5F-6FF0A73D7D0D}" srcOrd="0" destOrd="1" presId="urn:microsoft.com/office/officeart/2005/8/layout/hList3"/>
    <dgm:cxn modelId="{83B21463-6C22-4ED6-AEA9-E4003D462C18}" srcId="{E58020F0-51FE-4CE8-8A39-99363DFFD6BF}" destId="{1AA213DA-2555-4FCF-A22B-19C1742F8ACB}" srcOrd="0" destOrd="0" parTransId="{FAC4F457-F0FD-4E34-BF59-D69D92DF7310}" sibTransId="{38907C3A-E06E-4508-8078-CBA4D140884C}"/>
    <dgm:cxn modelId="{D71F2047-8547-483C-9167-86DB03A9A753}" type="presOf" srcId="{D452FC69-8B09-4BF4-B31B-3340BA9C2971}" destId="{0D2E3FFD-BDDF-45B1-A3DE-B2CE5439A2E2}" srcOrd="0" destOrd="0" presId="urn:microsoft.com/office/officeart/2005/8/layout/hList3"/>
    <dgm:cxn modelId="{F30C8D6F-77D6-45DD-BB8B-82F50D733D30}" srcId="{8F195205-537F-4A51-9CD3-0C69CAD2028A}" destId="{D652DA3B-968B-4ED9-9249-0DFCBCCC6222}" srcOrd="0" destOrd="0" parTransId="{561E7143-2C18-40AC-B1E5-27D3F73CF1F1}" sibTransId="{0DF2E589-1EC0-4E23-A725-88CD8061E6A0}"/>
    <dgm:cxn modelId="{63DC2752-0354-4476-9E8B-5A512F355D76}" srcId="{D452FC69-8B09-4BF4-B31B-3340BA9C2971}" destId="{8F195205-537F-4A51-9CD3-0C69CAD2028A}" srcOrd="1" destOrd="0" parTransId="{0DDBBC6E-7E96-482E-B50A-BC49887490CF}" sibTransId="{4883020C-691F-49E1-B1A1-384CE4AAC7F8}"/>
    <dgm:cxn modelId="{47F23672-D3BD-42E5-BE1A-063F563EEEA7}" type="presOf" srcId="{F454F483-5A3D-4862-95FF-1A4616F0393E}" destId="{D78F0FF2-4FA3-413A-BFE3-D425C2714919}" srcOrd="0" destOrd="1" presId="urn:microsoft.com/office/officeart/2005/8/layout/hList3"/>
    <dgm:cxn modelId="{67B81482-9014-47B4-BDDE-6429E81A71CE}" srcId="{D452FC69-8B09-4BF4-B31B-3340BA9C2971}" destId="{68F94073-02EF-4157-BAFA-9DC261F4A0A1}" srcOrd="2" destOrd="0" parTransId="{43AAF1C8-C43F-4E08-A555-22E03C79AC9C}" sibTransId="{DE36F959-609D-4BBA-9446-B5913E2E991B}"/>
    <dgm:cxn modelId="{90F18997-4EA0-4BF4-B648-438640102914}" type="presOf" srcId="{D652DA3B-968B-4ED9-9249-0DFCBCCC6222}" destId="{9023B74B-3290-409C-821A-402DB2884574}" srcOrd="0" destOrd="1" presId="urn:microsoft.com/office/officeart/2005/8/layout/hList3"/>
    <dgm:cxn modelId="{901F96AE-9627-4F9C-9FF8-8186F1C9E3D8}" type="presOf" srcId="{1AA213DA-2555-4FCF-A22B-19C1742F8ACB}" destId="{2B65B493-A2D2-46F5-84CC-E132EF22CC8C}" srcOrd="0" destOrd="1" presId="urn:microsoft.com/office/officeart/2005/8/layout/hList3"/>
    <dgm:cxn modelId="{80F086DC-7C64-4DB6-8603-3E784824B4E0}" srcId="{D452FC69-8B09-4BF4-B31B-3340BA9C2971}" destId="{E58020F0-51FE-4CE8-8A39-99363DFFD6BF}" srcOrd="3" destOrd="0" parTransId="{26E657B8-AAB3-4CE8-8968-A769DCC05C12}" sibTransId="{12E3DC52-00CF-4160-A5DD-9CAD516BB9C5}"/>
    <dgm:cxn modelId="{3920EAE2-EC10-44FA-B534-C41A502B2458}" type="presOf" srcId="{8F195205-537F-4A51-9CD3-0C69CAD2028A}" destId="{9023B74B-3290-409C-821A-402DB2884574}" srcOrd="0" destOrd="0" presId="urn:microsoft.com/office/officeart/2005/8/layout/hList3"/>
    <dgm:cxn modelId="{A79422BE-DB71-437F-A47E-353F48C6205A}" type="presParOf" srcId="{F59A493E-FB4C-454C-90A5-B467D366DE36}" destId="{0D2E3FFD-BDDF-45B1-A3DE-B2CE5439A2E2}" srcOrd="0" destOrd="0" presId="urn:microsoft.com/office/officeart/2005/8/layout/hList3"/>
    <dgm:cxn modelId="{966B686A-8F7D-4467-A9D5-7DB44707B282}" type="presParOf" srcId="{F59A493E-FB4C-454C-90A5-B467D366DE36}" destId="{0B331F44-FDB1-4D6B-A937-6F927FCAA3F1}" srcOrd="1" destOrd="0" presId="urn:microsoft.com/office/officeart/2005/8/layout/hList3"/>
    <dgm:cxn modelId="{FE73F717-9765-458F-A859-E0A937813AE4}" type="presParOf" srcId="{0B331F44-FDB1-4D6B-A937-6F927FCAA3F1}" destId="{D78F0FF2-4FA3-413A-BFE3-D425C2714919}" srcOrd="0" destOrd="0" presId="urn:microsoft.com/office/officeart/2005/8/layout/hList3"/>
    <dgm:cxn modelId="{57583884-3C28-4257-96C4-F2B6524D962E}" type="presParOf" srcId="{0B331F44-FDB1-4D6B-A937-6F927FCAA3F1}" destId="{9023B74B-3290-409C-821A-402DB2884574}" srcOrd="1" destOrd="0" presId="urn:microsoft.com/office/officeart/2005/8/layout/hList3"/>
    <dgm:cxn modelId="{5E4705D8-394F-4D66-9B35-787A1EF2F2D3}" type="presParOf" srcId="{0B331F44-FDB1-4D6B-A937-6F927FCAA3F1}" destId="{F44442A7-463F-449E-AD5F-6FF0A73D7D0D}" srcOrd="2" destOrd="0" presId="urn:microsoft.com/office/officeart/2005/8/layout/hList3"/>
    <dgm:cxn modelId="{D355B3D2-7DFD-42C2-A41E-7D111CBA9859}" type="presParOf" srcId="{0B331F44-FDB1-4D6B-A937-6F927FCAA3F1}" destId="{2B65B493-A2D2-46F5-84CC-E132EF22CC8C}" srcOrd="3" destOrd="0" presId="urn:microsoft.com/office/officeart/2005/8/layout/hList3"/>
    <dgm:cxn modelId="{9B00AD1F-DB5F-4809-BAC1-7AE8E61EA200}" type="presParOf" srcId="{F59A493E-FB4C-454C-90A5-B467D366DE36}" destId="{14FE5452-D573-4A6C-9F2F-DBCB001354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90002B-17D4-45DA-83A2-E10E6157ED2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942AF3D-ABC2-47FB-A3CC-61895606F502}">
      <dgm:prSet phldrT="[Text]"/>
      <dgm:spPr/>
      <dgm:t>
        <a:bodyPr/>
        <a:lstStyle/>
        <a:p>
          <a:r>
            <a:rPr lang="en-US" dirty="0"/>
            <a:t>Veterans</a:t>
          </a:r>
        </a:p>
      </dgm:t>
    </dgm:pt>
    <dgm:pt modelId="{0E21E2D7-D6FC-44FA-B6BC-BA1645A37E34}" type="parTrans" cxnId="{0B581F34-BDC7-464E-8FF6-1CC6C38BAB0F}">
      <dgm:prSet/>
      <dgm:spPr/>
      <dgm:t>
        <a:bodyPr/>
        <a:lstStyle/>
        <a:p>
          <a:endParaRPr lang="en-US"/>
        </a:p>
      </dgm:t>
    </dgm:pt>
    <dgm:pt modelId="{AD407BFD-6873-4423-ACD4-2BE0B90D2A14}" type="sibTrans" cxnId="{0B581F34-BDC7-464E-8FF6-1CC6C38BAB0F}">
      <dgm:prSet/>
      <dgm:spPr/>
      <dgm:t>
        <a:bodyPr/>
        <a:lstStyle/>
        <a:p>
          <a:endParaRPr lang="en-US"/>
        </a:p>
      </dgm:t>
    </dgm:pt>
    <dgm:pt modelId="{8D252F32-3881-403E-BCAC-C9D30E70EDFC}">
      <dgm:prSet phldrT="[Text]"/>
      <dgm:spPr/>
      <dgm:t>
        <a:bodyPr/>
        <a:lstStyle/>
        <a:p>
          <a:r>
            <a:rPr lang="en-US"/>
            <a:t>Youth</a:t>
          </a:r>
        </a:p>
      </dgm:t>
    </dgm:pt>
    <dgm:pt modelId="{EDAEA46C-7618-4F17-BBBB-8A69336525B1}" type="parTrans" cxnId="{D6470737-6154-4779-8D0E-D62523693BA2}">
      <dgm:prSet/>
      <dgm:spPr/>
      <dgm:t>
        <a:bodyPr/>
        <a:lstStyle/>
        <a:p>
          <a:endParaRPr lang="en-US"/>
        </a:p>
      </dgm:t>
    </dgm:pt>
    <dgm:pt modelId="{64CA3450-62FA-4912-8B90-5D15448DB169}" type="sibTrans" cxnId="{D6470737-6154-4779-8D0E-D62523693BA2}">
      <dgm:prSet/>
      <dgm:spPr/>
      <dgm:t>
        <a:bodyPr/>
        <a:lstStyle/>
        <a:p>
          <a:endParaRPr lang="en-US"/>
        </a:p>
      </dgm:t>
    </dgm:pt>
    <dgm:pt modelId="{A2385DE4-19BC-44A5-86DC-8142F78FF77D}">
      <dgm:prSet phldrT="[Text]"/>
      <dgm:spPr/>
      <dgm:t>
        <a:bodyPr/>
        <a:lstStyle/>
        <a:p>
          <a:r>
            <a:rPr lang="en-US"/>
            <a:t>Families</a:t>
          </a:r>
        </a:p>
      </dgm:t>
    </dgm:pt>
    <dgm:pt modelId="{FFC4C0A0-91DD-4236-B435-764602D6A150}" type="parTrans" cxnId="{5E82D6B8-E3B6-41EF-A227-6DE0032902A7}">
      <dgm:prSet/>
      <dgm:spPr/>
      <dgm:t>
        <a:bodyPr/>
        <a:lstStyle/>
        <a:p>
          <a:endParaRPr lang="en-US"/>
        </a:p>
      </dgm:t>
    </dgm:pt>
    <dgm:pt modelId="{4A6CE13B-9426-4F51-81D4-C1A15DEA839A}" type="sibTrans" cxnId="{5E82D6B8-E3B6-41EF-A227-6DE0032902A7}">
      <dgm:prSet/>
      <dgm:spPr/>
      <dgm:t>
        <a:bodyPr/>
        <a:lstStyle/>
        <a:p>
          <a:endParaRPr lang="en-US"/>
        </a:p>
      </dgm:t>
    </dgm:pt>
    <dgm:pt modelId="{B7453AF5-4C76-46F2-B44B-B093F28D39B6}">
      <dgm:prSet phldrT="[Text]"/>
      <dgm:spPr/>
      <dgm:t>
        <a:bodyPr/>
        <a:lstStyle/>
        <a:p>
          <a:r>
            <a:rPr lang="en-US" dirty="0"/>
            <a:t>Chronic</a:t>
          </a:r>
        </a:p>
      </dgm:t>
    </dgm:pt>
    <dgm:pt modelId="{7E3AE543-26F2-42BD-8466-6F2BEFF44069}" type="parTrans" cxnId="{D576A03D-C6EA-4BFC-B775-3C7636D2E985}">
      <dgm:prSet/>
      <dgm:spPr/>
      <dgm:t>
        <a:bodyPr/>
        <a:lstStyle/>
        <a:p>
          <a:endParaRPr lang="en-US"/>
        </a:p>
      </dgm:t>
    </dgm:pt>
    <dgm:pt modelId="{5D91ABA5-3D75-4A9C-ACB5-D7A1A26CA658}" type="sibTrans" cxnId="{D576A03D-C6EA-4BFC-B775-3C7636D2E985}">
      <dgm:prSet/>
      <dgm:spPr/>
      <dgm:t>
        <a:bodyPr/>
        <a:lstStyle/>
        <a:p>
          <a:endParaRPr lang="en-US"/>
        </a:p>
      </dgm:t>
    </dgm:pt>
    <dgm:pt modelId="{D731726E-A7B0-4A03-B052-7E421D3C55A0}" type="pres">
      <dgm:prSet presAssocID="{6E90002B-17D4-45DA-83A2-E10E6157ED2D}" presName="Name0" presStyleCnt="0">
        <dgm:presLayoutVars>
          <dgm:dir/>
          <dgm:resizeHandles val="exact"/>
        </dgm:presLayoutVars>
      </dgm:prSet>
      <dgm:spPr/>
    </dgm:pt>
    <dgm:pt modelId="{6022D39A-6E6C-4874-AA11-E381441E54B3}" type="pres">
      <dgm:prSet presAssocID="{E942AF3D-ABC2-47FB-A3CC-61895606F502}" presName="compNode" presStyleCnt="0"/>
      <dgm:spPr/>
    </dgm:pt>
    <dgm:pt modelId="{5E6CC964-BB95-4799-8308-EFF9C5662840}" type="pres">
      <dgm:prSet presAssocID="{E942AF3D-ABC2-47FB-A3CC-61895606F502}" presName="pictRect" presStyleLbl="node1" presStyleIdx="0" presStyleCnt="4"/>
      <dgm:spPr>
        <a:solidFill>
          <a:schemeClr val="accent2"/>
        </a:solidFill>
      </dgm:spPr>
    </dgm:pt>
    <dgm:pt modelId="{5DB8D777-B68A-42B3-B74C-4618C48AF905}" type="pres">
      <dgm:prSet presAssocID="{E942AF3D-ABC2-47FB-A3CC-61895606F502}" presName="textRect" presStyleLbl="revTx" presStyleIdx="0" presStyleCnt="4">
        <dgm:presLayoutVars>
          <dgm:bulletEnabled val="1"/>
        </dgm:presLayoutVars>
      </dgm:prSet>
      <dgm:spPr/>
    </dgm:pt>
    <dgm:pt modelId="{6D275E79-E070-423B-B0F9-89C3844F6A60}" type="pres">
      <dgm:prSet presAssocID="{AD407BFD-6873-4423-ACD4-2BE0B90D2A14}" presName="sibTrans" presStyleLbl="sibTrans2D1" presStyleIdx="0" presStyleCnt="0"/>
      <dgm:spPr/>
    </dgm:pt>
    <dgm:pt modelId="{406DF458-8C8E-48F5-8F95-2FE8DC1785FB}" type="pres">
      <dgm:prSet presAssocID="{8D252F32-3881-403E-BCAC-C9D30E70EDFC}" presName="compNode" presStyleCnt="0"/>
      <dgm:spPr/>
    </dgm:pt>
    <dgm:pt modelId="{C037F20A-818B-4A5B-B1D0-C9DD7B150A9A}" type="pres">
      <dgm:prSet presAssocID="{8D252F32-3881-403E-BCAC-C9D30E70EDFC}" presName="pictRect" presStyleLbl="node1" presStyleIdx="1" presStyleCnt="4"/>
      <dgm:spPr>
        <a:solidFill>
          <a:schemeClr val="accent1"/>
        </a:solidFill>
      </dgm:spPr>
    </dgm:pt>
    <dgm:pt modelId="{FB499FC1-2E16-4FF0-82D3-056E7B4C6A96}" type="pres">
      <dgm:prSet presAssocID="{8D252F32-3881-403E-BCAC-C9D30E70EDFC}" presName="textRect" presStyleLbl="revTx" presStyleIdx="1" presStyleCnt="4">
        <dgm:presLayoutVars>
          <dgm:bulletEnabled val="1"/>
        </dgm:presLayoutVars>
      </dgm:prSet>
      <dgm:spPr/>
    </dgm:pt>
    <dgm:pt modelId="{92C729E0-DECC-4A25-95F7-C95ADE258D8F}" type="pres">
      <dgm:prSet presAssocID="{64CA3450-62FA-4912-8B90-5D15448DB169}" presName="sibTrans" presStyleLbl="sibTrans2D1" presStyleIdx="0" presStyleCnt="0"/>
      <dgm:spPr/>
    </dgm:pt>
    <dgm:pt modelId="{792A1894-4283-4EFF-A12D-38BC986C5DE9}" type="pres">
      <dgm:prSet presAssocID="{A2385DE4-19BC-44A5-86DC-8142F78FF77D}" presName="compNode" presStyleCnt="0"/>
      <dgm:spPr/>
    </dgm:pt>
    <dgm:pt modelId="{A43783DF-F5F9-4B54-9B25-B73A6886B2E5}" type="pres">
      <dgm:prSet presAssocID="{A2385DE4-19BC-44A5-86DC-8142F78FF77D}" presName="pictRect" presStyleLbl="node1" presStyleIdx="2" presStyleCnt="4"/>
      <dgm:spPr>
        <a:solidFill>
          <a:schemeClr val="accent3"/>
        </a:solidFill>
      </dgm:spPr>
    </dgm:pt>
    <dgm:pt modelId="{12FFA8C5-BDDC-4F7E-A73D-F389BA75F289}" type="pres">
      <dgm:prSet presAssocID="{A2385DE4-19BC-44A5-86DC-8142F78FF77D}" presName="textRect" presStyleLbl="revTx" presStyleIdx="2" presStyleCnt="4">
        <dgm:presLayoutVars>
          <dgm:bulletEnabled val="1"/>
        </dgm:presLayoutVars>
      </dgm:prSet>
      <dgm:spPr/>
    </dgm:pt>
    <dgm:pt modelId="{5FA1D0E2-4237-4191-81E1-8B9EBE2BD7FD}" type="pres">
      <dgm:prSet presAssocID="{4A6CE13B-9426-4F51-81D4-C1A15DEA839A}" presName="sibTrans" presStyleLbl="sibTrans2D1" presStyleIdx="0" presStyleCnt="0"/>
      <dgm:spPr/>
    </dgm:pt>
    <dgm:pt modelId="{BF48EABF-BB44-43A8-82F4-381A5D1AB884}" type="pres">
      <dgm:prSet presAssocID="{B7453AF5-4C76-46F2-B44B-B093F28D39B6}" presName="compNode" presStyleCnt="0"/>
      <dgm:spPr/>
    </dgm:pt>
    <dgm:pt modelId="{B97FD7F9-738E-4B5E-9CF9-58F4A340F2B5}" type="pres">
      <dgm:prSet presAssocID="{B7453AF5-4C76-46F2-B44B-B093F28D39B6}" presName="pictRect" presStyleLbl="node1" presStyleIdx="3" presStyleCnt="4"/>
      <dgm:spPr>
        <a:solidFill>
          <a:schemeClr val="accent6"/>
        </a:solidFill>
      </dgm:spPr>
    </dgm:pt>
    <dgm:pt modelId="{13237CBA-EF48-4FF4-9392-4EE7B23A4855}" type="pres">
      <dgm:prSet presAssocID="{B7453AF5-4C76-46F2-B44B-B093F28D39B6}" presName="textRect" presStyleLbl="revTx" presStyleIdx="3" presStyleCnt="4">
        <dgm:presLayoutVars>
          <dgm:bulletEnabled val="1"/>
        </dgm:presLayoutVars>
      </dgm:prSet>
      <dgm:spPr/>
    </dgm:pt>
  </dgm:ptLst>
  <dgm:cxnLst>
    <dgm:cxn modelId="{17BBD801-2C72-42B0-AF2C-7DFB455EBBC0}" type="presOf" srcId="{B7453AF5-4C76-46F2-B44B-B093F28D39B6}" destId="{13237CBA-EF48-4FF4-9392-4EE7B23A4855}" srcOrd="0" destOrd="0" presId="urn:microsoft.com/office/officeart/2005/8/layout/pList1"/>
    <dgm:cxn modelId="{A8C29C1E-B36B-4E3C-ADB3-4FDF222D173C}" type="presOf" srcId="{64CA3450-62FA-4912-8B90-5D15448DB169}" destId="{92C729E0-DECC-4A25-95F7-C95ADE258D8F}" srcOrd="0" destOrd="0" presId="urn:microsoft.com/office/officeart/2005/8/layout/pList1"/>
    <dgm:cxn modelId="{0B581F34-BDC7-464E-8FF6-1CC6C38BAB0F}" srcId="{6E90002B-17D4-45DA-83A2-E10E6157ED2D}" destId="{E942AF3D-ABC2-47FB-A3CC-61895606F502}" srcOrd="0" destOrd="0" parTransId="{0E21E2D7-D6FC-44FA-B6BC-BA1645A37E34}" sibTransId="{AD407BFD-6873-4423-ACD4-2BE0B90D2A14}"/>
    <dgm:cxn modelId="{D6470737-6154-4779-8D0E-D62523693BA2}" srcId="{6E90002B-17D4-45DA-83A2-E10E6157ED2D}" destId="{8D252F32-3881-403E-BCAC-C9D30E70EDFC}" srcOrd="1" destOrd="0" parTransId="{EDAEA46C-7618-4F17-BBBB-8A69336525B1}" sibTransId="{64CA3450-62FA-4912-8B90-5D15448DB169}"/>
    <dgm:cxn modelId="{D576A03D-C6EA-4BFC-B775-3C7636D2E985}" srcId="{6E90002B-17D4-45DA-83A2-E10E6157ED2D}" destId="{B7453AF5-4C76-46F2-B44B-B093F28D39B6}" srcOrd="3" destOrd="0" parTransId="{7E3AE543-26F2-42BD-8466-6F2BEFF44069}" sibTransId="{5D91ABA5-3D75-4A9C-ACB5-D7A1A26CA658}"/>
    <dgm:cxn modelId="{503B043F-76E9-48D6-A8E1-6D0BE7238273}" type="presOf" srcId="{A2385DE4-19BC-44A5-86DC-8142F78FF77D}" destId="{12FFA8C5-BDDC-4F7E-A73D-F389BA75F289}" srcOrd="0" destOrd="0" presId="urn:microsoft.com/office/officeart/2005/8/layout/pList1"/>
    <dgm:cxn modelId="{6AEB0967-87C6-4363-94F3-717CE41F8437}" type="presOf" srcId="{4A6CE13B-9426-4F51-81D4-C1A15DEA839A}" destId="{5FA1D0E2-4237-4191-81E1-8B9EBE2BD7FD}" srcOrd="0" destOrd="0" presId="urn:microsoft.com/office/officeart/2005/8/layout/pList1"/>
    <dgm:cxn modelId="{B2648D77-5959-49F3-95DB-5971343359B4}" type="presOf" srcId="{E942AF3D-ABC2-47FB-A3CC-61895606F502}" destId="{5DB8D777-B68A-42B3-B74C-4618C48AF905}" srcOrd="0" destOrd="0" presId="urn:microsoft.com/office/officeart/2005/8/layout/pList1"/>
    <dgm:cxn modelId="{551B9795-26F0-40BF-82A2-8B1402F77BE3}" type="presOf" srcId="{6E90002B-17D4-45DA-83A2-E10E6157ED2D}" destId="{D731726E-A7B0-4A03-B052-7E421D3C55A0}" srcOrd="0" destOrd="0" presId="urn:microsoft.com/office/officeart/2005/8/layout/pList1"/>
    <dgm:cxn modelId="{5E82D6B8-E3B6-41EF-A227-6DE0032902A7}" srcId="{6E90002B-17D4-45DA-83A2-E10E6157ED2D}" destId="{A2385DE4-19BC-44A5-86DC-8142F78FF77D}" srcOrd="2" destOrd="0" parTransId="{FFC4C0A0-91DD-4236-B435-764602D6A150}" sibTransId="{4A6CE13B-9426-4F51-81D4-C1A15DEA839A}"/>
    <dgm:cxn modelId="{FD56ABE9-88D4-4FFF-9449-1AC42DB438F9}" type="presOf" srcId="{AD407BFD-6873-4423-ACD4-2BE0B90D2A14}" destId="{6D275E79-E070-423B-B0F9-89C3844F6A60}" srcOrd="0" destOrd="0" presId="urn:microsoft.com/office/officeart/2005/8/layout/pList1"/>
    <dgm:cxn modelId="{0E27D5F3-7646-48A6-BD56-DE0B04000F84}" type="presOf" srcId="{8D252F32-3881-403E-BCAC-C9D30E70EDFC}" destId="{FB499FC1-2E16-4FF0-82D3-056E7B4C6A96}" srcOrd="0" destOrd="0" presId="urn:microsoft.com/office/officeart/2005/8/layout/pList1"/>
    <dgm:cxn modelId="{3D9E856B-91BE-4DFD-AC2C-9BDF133E432B}" type="presParOf" srcId="{D731726E-A7B0-4A03-B052-7E421D3C55A0}" destId="{6022D39A-6E6C-4874-AA11-E381441E54B3}" srcOrd="0" destOrd="0" presId="urn:microsoft.com/office/officeart/2005/8/layout/pList1"/>
    <dgm:cxn modelId="{7D73C5B0-C5AB-4093-A33B-1F8E86240057}" type="presParOf" srcId="{6022D39A-6E6C-4874-AA11-E381441E54B3}" destId="{5E6CC964-BB95-4799-8308-EFF9C5662840}" srcOrd="0" destOrd="0" presId="urn:microsoft.com/office/officeart/2005/8/layout/pList1"/>
    <dgm:cxn modelId="{9D2DA6C2-F523-4251-807C-5113D279FC9A}" type="presParOf" srcId="{6022D39A-6E6C-4874-AA11-E381441E54B3}" destId="{5DB8D777-B68A-42B3-B74C-4618C48AF905}" srcOrd="1" destOrd="0" presId="urn:microsoft.com/office/officeart/2005/8/layout/pList1"/>
    <dgm:cxn modelId="{63E27A38-B897-4A61-9B9A-26CF5A6B8215}" type="presParOf" srcId="{D731726E-A7B0-4A03-B052-7E421D3C55A0}" destId="{6D275E79-E070-423B-B0F9-89C3844F6A60}" srcOrd="1" destOrd="0" presId="urn:microsoft.com/office/officeart/2005/8/layout/pList1"/>
    <dgm:cxn modelId="{8EC0E6C8-A23E-4056-89F1-30D702709FC4}" type="presParOf" srcId="{D731726E-A7B0-4A03-B052-7E421D3C55A0}" destId="{406DF458-8C8E-48F5-8F95-2FE8DC1785FB}" srcOrd="2" destOrd="0" presId="urn:microsoft.com/office/officeart/2005/8/layout/pList1"/>
    <dgm:cxn modelId="{B4FBE565-6C6D-43EF-AB4F-2040AF43D08B}" type="presParOf" srcId="{406DF458-8C8E-48F5-8F95-2FE8DC1785FB}" destId="{C037F20A-818B-4A5B-B1D0-C9DD7B150A9A}" srcOrd="0" destOrd="0" presId="urn:microsoft.com/office/officeart/2005/8/layout/pList1"/>
    <dgm:cxn modelId="{D9260A52-815F-4A2D-ADB5-5C32988A6A6F}" type="presParOf" srcId="{406DF458-8C8E-48F5-8F95-2FE8DC1785FB}" destId="{FB499FC1-2E16-4FF0-82D3-056E7B4C6A96}" srcOrd="1" destOrd="0" presId="urn:microsoft.com/office/officeart/2005/8/layout/pList1"/>
    <dgm:cxn modelId="{AF74D425-3D70-4F27-A536-8310D1D14455}" type="presParOf" srcId="{D731726E-A7B0-4A03-B052-7E421D3C55A0}" destId="{92C729E0-DECC-4A25-95F7-C95ADE258D8F}" srcOrd="3" destOrd="0" presId="urn:microsoft.com/office/officeart/2005/8/layout/pList1"/>
    <dgm:cxn modelId="{9E35CB87-4583-4B90-9B2C-3C70F2F00F80}" type="presParOf" srcId="{D731726E-A7B0-4A03-B052-7E421D3C55A0}" destId="{792A1894-4283-4EFF-A12D-38BC986C5DE9}" srcOrd="4" destOrd="0" presId="urn:microsoft.com/office/officeart/2005/8/layout/pList1"/>
    <dgm:cxn modelId="{98C72A85-50B0-4A0C-853F-199CA83F9661}" type="presParOf" srcId="{792A1894-4283-4EFF-A12D-38BC986C5DE9}" destId="{A43783DF-F5F9-4B54-9B25-B73A6886B2E5}" srcOrd="0" destOrd="0" presId="urn:microsoft.com/office/officeart/2005/8/layout/pList1"/>
    <dgm:cxn modelId="{9072BDEF-ED3A-44FC-BBF9-5EE9C93C9EB6}" type="presParOf" srcId="{792A1894-4283-4EFF-A12D-38BC986C5DE9}" destId="{12FFA8C5-BDDC-4F7E-A73D-F389BA75F289}" srcOrd="1" destOrd="0" presId="urn:microsoft.com/office/officeart/2005/8/layout/pList1"/>
    <dgm:cxn modelId="{E2AF5BC2-8E3A-46CD-AAA7-B8E0E8464851}" type="presParOf" srcId="{D731726E-A7B0-4A03-B052-7E421D3C55A0}" destId="{5FA1D0E2-4237-4191-81E1-8B9EBE2BD7FD}" srcOrd="5" destOrd="0" presId="urn:microsoft.com/office/officeart/2005/8/layout/pList1"/>
    <dgm:cxn modelId="{9BED1E72-9E10-491F-BCC0-0618C7769232}" type="presParOf" srcId="{D731726E-A7B0-4A03-B052-7E421D3C55A0}" destId="{BF48EABF-BB44-43A8-82F4-381A5D1AB884}" srcOrd="6" destOrd="0" presId="urn:microsoft.com/office/officeart/2005/8/layout/pList1"/>
    <dgm:cxn modelId="{3CFD62DE-522B-4B17-AB39-76E8DF1BA8DA}" type="presParOf" srcId="{BF48EABF-BB44-43A8-82F4-381A5D1AB884}" destId="{B97FD7F9-738E-4B5E-9CF9-58F4A340F2B5}" srcOrd="0" destOrd="0" presId="urn:microsoft.com/office/officeart/2005/8/layout/pList1"/>
    <dgm:cxn modelId="{5ECAAE4C-A4C2-4E8D-9090-DAF60A2C0AEB}" type="presParOf" srcId="{BF48EABF-BB44-43A8-82F4-381A5D1AB884}" destId="{13237CBA-EF48-4FF4-9392-4EE7B23A485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10028-A105-400D-AEB9-8CBD920234DC}">
      <dsp:nvSpPr>
        <dsp:cNvPr id="0" name=""/>
        <dsp:cNvSpPr/>
      </dsp:nvSpPr>
      <dsp:spPr>
        <a:xfrm>
          <a:off x="1763" y="0"/>
          <a:ext cx="1730573" cy="512127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2"/>
              </a:solidFill>
              <a:latin typeface="Filson Pro" panose="02000000000000000000" pitchFamily="50" charset="0"/>
            </a:rPr>
            <a:t>What?</a:t>
          </a:r>
        </a:p>
      </dsp:txBody>
      <dsp:txXfrm>
        <a:off x="1763" y="0"/>
        <a:ext cx="1730573" cy="1536382"/>
      </dsp:txXfrm>
    </dsp:sp>
    <dsp:sp modelId="{99720F7E-48AF-4018-8A4C-AFE04D55F32E}">
      <dsp:nvSpPr>
        <dsp:cNvPr id="0" name=""/>
        <dsp:cNvSpPr/>
      </dsp:nvSpPr>
      <dsp:spPr>
        <a:xfrm>
          <a:off x="174820" y="1537882"/>
          <a:ext cx="1384458" cy="154413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Collaborative body united under vision that “</a:t>
          </a:r>
          <a:r>
            <a:rPr lang="en-US" sz="900" i="1" kern="1200" dirty="0">
              <a:latin typeface="Filson Pro" panose="02000000000000000000" pitchFamily="50" charset="0"/>
            </a:rPr>
            <a:t>everyone has the right to be housed and connected to care.”</a:t>
          </a:r>
        </a:p>
      </dsp:txBody>
      <dsp:txXfrm>
        <a:off x="215369" y="1578431"/>
        <a:ext cx="1303360" cy="1463036"/>
      </dsp:txXfrm>
    </dsp:sp>
    <dsp:sp modelId="{A750062F-40A6-49FE-BB12-A7C7C1DA43EA}">
      <dsp:nvSpPr>
        <dsp:cNvPr id="0" name=""/>
        <dsp:cNvSpPr/>
      </dsp:nvSpPr>
      <dsp:spPr>
        <a:xfrm>
          <a:off x="174820" y="3319576"/>
          <a:ext cx="1384458" cy="154413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i="0" kern="1200" dirty="0">
              <a:latin typeface="Filson Pro" panose="02000000000000000000" pitchFamily="50" charset="0"/>
            </a:rPr>
            <a:t>Collection of individuals and entities committed to aligning resources and activities around shared goals and strategies.</a:t>
          </a:r>
        </a:p>
      </dsp:txBody>
      <dsp:txXfrm>
        <a:off x="215369" y="3360125"/>
        <a:ext cx="1303360" cy="1463036"/>
      </dsp:txXfrm>
    </dsp:sp>
    <dsp:sp modelId="{213EDD29-43B9-48D6-B28C-B962A03BFD4A}">
      <dsp:nvSpPr>
        <dsp:cNvPr id="0" name=""/>
        <dsp:cNvSpPr/>
      </dsp:nvSpPr>
      <dsp:spPr>
        <a:xfrm>
          <a:off x="1862130" y="0"/>
          <a:ext cx="1730573" cy="512127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1"/>
              </a:solidFill>
              <a:latin typeface="Filson Pro" panose="02000000000000000000" pitchFamily="50" charset="0"/>
            </a:rPr>
            <a:t>Why?</a:t>
          </a:r>
        </a:p>
      </dsp:txBody>
      <dsp:txXfrm>
        <a:off x="1862130" y="0"/>
        <a:ext cx="1730573" cy="1536382"/>
      </dsp:txXfrm>
    </dsp:sp>
    <dsp:sp modelId="{2D08CD5B-B44D-4667-A872-8E24AC432662}">
      <dsp:nvSpPr>
        <dsp:cNvPr id="0" name=""/>
        <dsp:cNvSpPr/>
      </dsp:nvSpPr>
      <dsp:spPr>
        <a:xfrm>
          <a:off x="2035187" y="1537882"/>
          <a:ext cx="1384458" cy="1544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Calibri"/>
              <a:cs typeface="Calibri"/>
            </a:rPr>
            <a:t>To fully leverage access to and utilization of HUD CoC program funding and mainstream resources to meet the needs of people experiencing homelessness</a:t>
          </a:r>
          <a:endParaRPr lang="en-US" sz="900" kern="1200" dirty="0">
            <a:latin typeface="Filson Pro"/>
          </a:endParaRPr>
        </a:p>
      </dsp:txBody>
      <dsp:txXfrm>
        <a:off x="2075736" y="1578431"/>
        <a:ext cx="1303360" cy="1463036"/>
      </dsp:txXfrm>
    </dsp:sp>
    <dsp:sp modelId="{B50E8612-9D0A-4B71-918D-37A4A84A1261}">
      <dsp:nvSpPr>
        <dsp:cNvPr id="0" name=""/>
        <dsp:cNvSpPr/>
      </dsp:nvSpPr>
      <dsp:spPr>
        <a:xfrm>
          <a:off x="2035187" y="3319576"/>
          <a:ext cx="1384458" cy="1544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Filson Pro"/>
            </a:rPr>
            <a:t>To align and organize all homelessness intervention and prevention resources and activities to achieve measurable reduction in homelessness</a:t>
          </a:r>
          <a:endParaRPr lang="en-US" sz="900" kern="1200" dirty="0">
            <a:latin typeface="Filson Pro"/>
          </a:endParaRPr>
        </a:p>
      </dsp:txBody>
      <dsp:txXfrm>
        <a:off x="2075736" y="3360125"/>
        <a:ext cx="1303360" cy="1463036"/>
      </dsp:txXfrm>
    </dsp:sp>
    <dsp:sp modelId="{DB866B42-6DAE-4B08-B12E-BB4C2844DBBC}">
      <dsp:nvSpPr>
        <dsp:cNvPr id="0" name=""/>
        <dsp:cNvSpPr/>
      </dsp:nvSpPr>
      <dsp:spPr>
        <a:xfrm>
          <a:off x="3779051" y="0"/>
          <a:ext cx="1730573" cy="512127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3"/>
              </a:solidFill>
              <a:latin typeface="Filson Pro" panose="02000000000000000000" pitchFamily="50" charset="0"/>
            </a:rPr>
            <a:t>Who?</a:t>
          </a:r>
        </a:p>
      </dsp:txBody>
      <dsp:txXfrm>
        <a:off x="3779051" y="0"/>
        <a:ext cx="1730573" cy="1536382"/>
      </dsp:txXfrm>
    </dsp:sp>
    <dsp:sp modelId="{7DDBA6DE-4369-4EC2-AD2B-0CC2157BFF65}">
      <dsp:nvSpPr>
        <dsp:cNvPr id="0" name=""/>
        <dsp:cNvSpPr/>
      </dsp:nvSpPr>
      <dsp:spPr>
        <a:xfrm>
          <a:off x="3895553" y="1538122"/>
          <a:ext cx="1384458" cy="9492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Crisis Response </a:t>
          </a:r>
        </a:p>
        <a:p>
          <a:pPr marL="0" lvl="0" indent="0" algn="ctr" defTabSz="400050">
            <a:lnSpc>
              <a:spcPct val="90000"/>
            </a:lnSpc>
            <a:spcBef>
              <a:spcPct val="0"/>
            </a:spcBef>
            <a:spcAft>
              <a:spcPct val="35000"/>
            </a:spcAft>
            <a:buNone/>
          </a:pPr>
          <a:r>
            <a:rPr lang="en-US" sz="900" kern="1200" dirty="0">
              <a:latin typeface="Filson Pro"/>
            </a:rPr>
            <a:t>Diversion, Outreach, Assessment, Emergency housing (shelter, transitional housing, safe haven)</a:t>
          </a:r>
        </a:p>
      </dsp:txBody>
      <dsp:txXfrm>
        <a:off x="3923355" y="1565924"/>
        <a:ext cx="1328854" cy="893632"/>
      </dsp:txXfrm>
    </dsp:sp>
    <dsp:sp modelId="{58597FC5-23D3-434F-8940-0C73A37F4064}">
      <dsp:nvSpPr>
        <dsp:cNvPr id="0" name=""/>
        <dsp:cNvSpPr/>
      </dsp:nvSpPr>
      <dsp:spPr>
        <a:xfrm>
          <a:off x="3895553" y="2633395"/>
          <a:ext cx="1384458" cy="9492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Housing, Supportive and Stability Services</a:t>
          </a:r>
        </a:p>
      </dsp:txBody>
      <dsp:txXfrm>
        <a:off x="3923355" y="2661197"/>
        <a:ext cx="1328854" cy="893632"/>
      </dsp:txXfrm>
    </dsp:sp>
    <dsp:sp modelId="{12D9886A-5AA9-4BD9-8260-82077F2B5A38}">
      <dsp:nvSpPr>
        <dsp:cNvPr id="0" name=""/>
        <dsp:cNvSpPr/>
      </dsp:nvSpPr>
      <dsp:spPr>
        <a:xfrm>
          <a:off x="3886125" y="3725505"/>
          <a:ext cx="1384458" cy="113480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Filson Pro" panose="02000000000000000000" pitchFamily="50" charset="0"/>
          </a:endParaRPr>
        </a:p>
        <a:p>
          <a:pPr marL="0" lvl="0" indent="0" algn="ctr" defTabSz="444500">
            <a:lnSpc>
              <a:spcPct val="90000"/>
            </a:lnSpc>
            <a:spcBef>
              <a:spcPct val="0"/>
            </a:spcBef>
            <a:spcAft>
              <a:spcPct val="35000"/>
            </a:spcAft>
            <a:buNone/>
          </a:pPr>
          <a:endParaRPr lang="en-US" sz="1000" kern="1200" dirty="0">
            <a:latin typeface="Filson Pro" panose="02000000000000000000" pitchFamily="50" charset="0"/>
          </a:endParaRPr>
        </a:p>
        <a:p>
          <a:pPr marL="0" lvl="0" indent="0" algn="ctr" defTabSz="444500">
            <a:lnSpc>
              <a:spcPct val="90000"/>
            </a:lnSpc>
            <a:spcBef>
              <a:spcPct val="0"/>
            </a:spcBef>
            <a:spcAft>
              <a:spcPct val="35000"/>
            </a:spcAft>
            <a:buNone/>
          </a:pPr>
          <a:r>
            <a:rPr lang="en-US" sz="1000" kern="1200" dirty="0">
              <a:latin typeface="Filson Pro" panose="02000000000000000000" pitchFamily="50" charset="0"/>
            </a:rPr>
            <a:t>Funders, civic leaders, faith leaders, elected leaders, people with lived experience, advocates</a:t>
          </a:r>
        </a:p>
        <a:p>
          <a:pPr marL="0" lvl="0" indent="0" algn="ctr" defTabSz="444500">
            <a:lnSpc>
              <a:spcPct val="90000"/>
            </a:lnSpc>
            <a:spcBef>
              <a:spcPct val="0"/>
            </a:spcBef>
            <a:spcAft>
              <a:spcPct val="35000"/>
            </a:spcAft>
            <a:buNone/>
          </a:pPr>
          <a:endParaRPr lang="en-US" sz="800" kern="1200" dirty="0">
            <a:latin typeface="Filson Pro" panose="02000000000000000000" pitchFamily="50" charset="0"/>
          </a:endParaRPr>
        </a:p>
        <a:p>
          <a:pPr marL="0" lvl="0" indent="0" algn="ctr" defTabSz="444500">
            <a:lnSpc>
              <a:spcPct val="90000"/>
            </a:lnSpc>
            <a:spcBef>
              <a:spcPct val="0"/>
            </a:spcBef>
            <a:spcAft>
              <a:spcPct val="35000"/>
            </a:spcAft>
            <a:buNone/>
          </a:pPr>
          <a:endParaRPr lang="en-US" sz="800" kern="1200" dirty="0">
            <a:latin typeface="Filson Pro" panose="02000000000000000000" pitchFamily="50" charset="0"/>
          </a:endParaRPr>
        </a:p>
        <a:p>
          <a:pPr marL="0" lvl="0" indent="0" algn="ctr" defTabSz="444500">
            <a:lnSpc>
              <a:spcPct val="90000"/>
            </a:lnSpc>
            <a:spcBef>
              <a:spcPct val="0"/>
            </a:spcBef>
            <a:spcAft>
              <a:spcPct val="35000"/>
            </a:spcAft>
            <a:buNone/>
          </a:pPr>
          <a:endParaRPr lang="en-US" sz="800" kern="1200" dirty="0">
            <a:latin typeface="Filson Pro" panose="02000000000000000000" pitchFamily="50" charset="0"/>
          </a:endParaRPr>
        </a:p>
      </dsp:txBody>
      <dsp:txXfrm>
        <a:off x="3919362" y="3758742"/>
        <a:ext cx="1317984" cy="1068328"/>
      </dsp:txXfrm>
    </dsp:sp>
    <dsp:sp modelId="{ECA0C40D-84EA-43CA-BA90-69E38561C063}">
      <dsp:nvSpPr>
        <dsp:cNvPr id="0" name=""/>
        <dsp:cNvSpPr/>
      </dsp:nvSpPr>
      <dsp:spPr>
        <a:xfrm>
          <a:off x="5582862" y="0"/>
          <a:ext cx="1730573" cy="512127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6"/>
              </a:solidFill>
              <a:latin typeface="Filson Pro" panose="02000000000000000000" pitchFamily="50" charset="0"/>
            </a:rPr>
            <a:t>How?</a:t>
          </a:r>
        </a:p>
      </dsp:txBody>
      <dsp:txXfrm>
        <a:off x="5582862" y="0"/>
        <a:ext cx="1730573" cy="1536382"/>
      </dsp:txXfrm>
    </dsp:sp>
    <dsp:sp modelId="{2552A62E-0070-496A-A39E-1E87BA0EF79C}">
      <dsp:nvSpPr>
        <dsp:cNvPr id="0" name=""/>
        <dsp:cNvSpPr/>
      </dsp:nvSpPr>
      <dsp:spPr>
        <a:xfrm>
          <a:off x="5755920" y="1537882"/>
          <a:ext cx="1384458" cy="154413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Grounded in a collective impact approach focused on operating as a coordinated system</a:t>
          </a:r>
        </a:p>
      </dsp:txBody>
      <dsp:txXfrm>
        <a:off x="5796469" y="1578431"/>
        <a:ext cx="1303360" cy="1463036"/>
      </dsp:txXfrm>
    </dsp:sp>
    <dsp:sp modelId="{3CBB52C5-5198-4F31-B3D5-7350B0AB3CCE}">
      <dsp:nvSpPr>
        <dsp:cNvPr id="0" name=""/>
        <dsp:cNvSpPr/>
      </dsp:nvSpPr>
      <dsp:spPr>
        <a:xfrm>
          <a:off x="5784204" y="3317286"/>
          <a:ext cx="1384458" cy="154413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Organized by a governance and implementation infrastructure that brings together key decision-makers, practitioners, and people with lived experience</a:t>
          </a:r>
        </a:p>
      </dsp:txBody>
      <dsp:txXfrm>
        <a:off x="5824753" y="3357835"/>
        <a:ext cx="1303360" cy="14630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447EC-504D-4F2B-8AFA-DC084DEB0ED3}">
      <dsp:nvSpPr>
        <dsp:cNvPr id="0" name=""/>
        <dsp:cNvSpPr/>
      </dsp:nvSpPr>
      <dsp:spPr>
        <a:xfrm>
          <a:off x="391074" y="1236"/>
          <a:ext cx="1880301" cy="112818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Each data source provides insight</a:t>
          </a:r>
        </a:p>
      </dsp:txBody>
      <dsp:txXfrm>
        <a:off x="391074" y="1236"/>
        <a:ext cx="1880301" cy="1128180"/>
      </dsp:txXfrm>
    </dsp:sp>
    <dsp:sp modelId="{9644F1A8-0A4A-4B61-8730-35A002E59041}">
      <dsp:nvSpPr>
        <dsp:cNvPr id="0" name=""/>
        <dsp:cNvSpPr/>
      </dsp:nvSpPr>
      <dsp:spPr>
        <a:xfrm>
          <a:off x="2459406" y="1236"/>
          <a:ext cx="1880301" cy="112818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Neither data source provides the full picture</a:t>
          </a:r>
        </a:p>
      </dsp:txBody>
      <dsp:txXfrm>
        <a:off x="2459406" y="1236"/>
        <a:ext cx="1880301" cy="1128180"/>
      </dsp:txXfrm>
    </dsp:sp>
    <dsp:sp modelId="{6544CE72-5CE8-4328-9172-6BE12D3C5284}">
      <dsp:nvSpPr>
        <dsp:cNvPr id="0" name=""/>
        <dsp:cNvSpPr/>
      </dsp:nvSpPr>
      <dsp:spPr>
        <a:xfrm>
          <a:off x="391074" y="1317447"/>
          <a:ext cx="1880301" cy="112818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HMIS coverage and use is </a:t>
          </a:r>
          <a:r>
            <a:rPr lang="en-US" sz="2100" b="1" kern="1200" dirty="0"/>
            <a:t>essential</a:t>
          </a:r>
          <a:r>
            <a:rPr lang="en-US" sz="2100" kern="1200" dirty="0"/>
            <a:t>!</a:t>
          </a:r>
        </a:p>
      </dsp:txBody>
      <dsp:txXfrm>
        <a:off x="391074" y="1317447"/>
        <a:ext cx="1880301" cy="1128180"/>
      </dsp:txXfrm>
    </dsp:sp>
    <dsp:sp modelId="{D2313812-A54D-4E75-954C-BFF6C389DBC3}">
      <dsp:nvSpPr>
        <dsp:cNvPr id="0" name=""/>
        <dsp:cNvSpPr/>
      </dsp:nvSpPr>
      <dsp:spPr>
        <a:xfrm>
          <a:off x="2459406" y="1317447"/>
          <a:ext cx="1880301" cy="112818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Quality data is quality care</a:t>
          </a:r>
        </a:p>
      </dsp:txBody>
      <dsp:txXfrm>
        <a:off x="2459406" y="1317447"/>
        <a:ext cx="1880301" cy="1128180"/>
      </dsp:txXfrm>
    </dsp:sp>
    <dsp:sp modelId="{2F8EA7C1-D5BD-4EB1-9EDC-BEF7DCA33FF1}">
      <dsp:nvSpPr>
        <dsp:cNvPr id="0" name=""/>
        <dsp:cNvSpPr/>
      </dsp:nvSpPr>
      <dsp:spPr>
        <a:xfrm>
          <a:off x="1425240" y="2633658"/>
          <a:ext cx="1880301" cy="112818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Taken together, we can see a fuller picture</a:t>
          </a:r>
        </a:p>
      </dsp:txBody>
      <dsp:txXfrm>
        <a:off x="1425240" y="2633658"/>
        <a:ext cx="1880301" cy="11281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14B03-999F-4E40-9327-E720934877D2}">
      <dsp:nvSpPr>
        <dsp:cNvPr id="0" name=""/>
        <dsp:cNvSpPr/>
      </dsp:nvSpPr>
      <dsp:spPr>
        <a:xfrm>
          <a:off x="548639" y="0"/>
          <a:ext cx="6217920" cy="51206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7416B-4DC1-4145-8EC1-2CEA717C4323}">
      <dsp:nvSpPr>
        <dsp:cNvPr id="0" name=""/>
        <dsp:cNvSpPr/>
      </dsp:nvSpPr>
      <dsp:spPr>
        <a:xfrm>
          <a:off x="247888" y="1536191"/>
          <a:ext cx="2194560" cy="20482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Create an equitable Coordinated Entry process </a:t>
          </a:r>
          <a:endParaRPr lang="en-US" sz="1700" kern="1200" dirty="0"/>
        </a:p>
      </dsp:txBody>
      <dsp:txXfrm>
        <a:off x="347876" y="1636179"/>
        <a:ext cx="1994584" cy="1848280"/>
      </dsp:txXfrm>
    </dsp:sp>
    <dsp:sp modelId="{4B735484-D0C1-4F5D-893C-2C92C699AD1C}">
      <dsp:nvSpPr>
        <dsp:cNvPr id="0" name=""/>
        <dsp:cNvSpPr/>
      </dsp:nvSpPr>
      <dsp:spPr>
        <a:xfrm>
          <a:off x="2560319" y="1536191"/>
          <a:ext cx="2194560" cy="20482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Implement a post-Covid housing command center (i.e. HomeNow) that coordinates core housing functions and teams </a:t>
          </a:r>
          <a:endParaRPr lang="en-US" sz="1700" kern="1200"/>
        </a:p>
      </dsp:txBody>
      <dsp:txXfrm>
        <a:off x="2660307" y="1636179"/>
        <a:ext cx="1994584" cy="1848280"/>
      </dsp:txXfrm>
    </dsp:sp>
    <dsp:sp modelId="{69A6AEB8-9D9F-4DD5-BB4B-086AD14B45AC}">
      <dsp:nvSpPr>
        <dsp:cNvPr id="0" name=""/>
        <dsp:cNvSpPr/>
      </dsp:nvSpPr>
      <dsp:spPr>
        <a:xfrm>
          <a:off x="4872751" y="1536191"/>
          <a:ext cx="2194560" cy="204825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Strengthen supportive services, specifically housing case management. </a:t>
          </a:r>
          <a:endParaRPr lang="en-US" sz="1700" kern="1200"/>
        </a:p>
      </dsp:txBody>
      <dsp:txXfrm>
        <a:off x="4972739" y="1636179"/>
        <a:ext cx="1994584" cy="1848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61710-B872-4B3A-BBE4-75D03FAEFF40}">
      <dsp:nvSpPr>
        <dsp:cNvPr id="0" name=""/>
        <dsp:cNvSpPr/>
      </dsp:nvSpPr>
      <dsp:spPr>
        <a:xfrm>
          <a:off x="0" y="337637"/>
          <a:ext cx="7315200" cy="1436400"/>
        </a:xfrm>
        <a:prstGeom prst="rect">
          <a:avLst/>
        </a:prstGeom>
        <a:solidFill>
          <a:schemeClr val="accent6">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 acknowledging our role as a system in creating and continuing inequality</a:t>
          </a:r>
        </a:p>
        <a:p>
          <a:pPr marL="171450" lvl="1" indent="-171450" algn="l" defTabSz="711200">
            <a:lnSpc>
              <a:spcPct val="90000"/>
            </a:lnSpc>
            <a:spcBef>
              <a:spcPct val="0"/>
            </a:spcBef>
            <a:spcAft>
              <a:spcPct val="15000"/>
            </a:spcAft>
            <a:buChar char="•"/>
          </a:pPr>
          <a:r>
            <a:rPr lang="en-US" sz="1600" kern="1200" dirty="0"/>
            <a:t>Systems should be driven by equity, inclusion, and choice</a:t>
          </a:r>
        </a:p>
        <a:p>
          <a:pPr marL="171450" lvl="1" indent="-171450" algn="l" defTabSz="711200">
            <a:lnSpc>
              <a:spcPct val="90000"/>
            </a:lnSpc>
            <a:spcBef>
              <a:spcPct val="0"/>
            </a:spcBef>
            <a:spcAft>
              <a:spcPct val="15000"/>
            </a:spcAft>
            <a:buChar char="•"/>
          </a:pPr>
          <a:r>
            <a:rPr lang="en-US" sz="1600" kern="1200" dirty="0"/>
            <a:t>In leading with a racial and social equity lens</a:t>
          </a:r>
        </a:p>
      </dsp:txBody>
      <dsp:txXfrm>
        <a:off x="0" y="337637"/>
        <a:ext cx="7315200" cy="1436400"/>
      </dsp:txXfrm>
    </dsp:sp>
    <dsp:sp modelId="{69D0D485-B1BA-4ABA-B198-7856A242E26D}">
      <dsp:nvSpPr>
        <dsp:cNvPr id="0" name=""/>
        <dsp:cNvSpPr/>
      </dsp:nvSpPr>
      <dsp:spPr>
        <a:xfrm>
          <a:off x="365760" y="101477"/>
          <a:ext cx="5120640" cy="4723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We believe</a:t>
          </a:r>
        </a:p>
      </dsp:txBody>
      <dsp:txXfrm>
        <a:off x="388817" y="124534"/>
        <a:ext cx="5074526" cy="426206"/>
      </dsp:txXfrm>
    </dsp:sp>
    <dsp:sp modelId="{36BA0E6F-2604-473F-8132-3053E1DFEE70}">
      <dsp:nvSpPr>
        <dsp:cNvPr id="0" name=""/>
        <dsp:cNvSpPr/>
      </dsp:nvSpPr>
      <dsp:spPr>
        <a:xfrm>
          <a:off x="0" y="2096597"/>
          <a:ext cx="7315200" cy="2923200"/>
        </a:xfrm>
        <a:prstGeom prst="rect">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741" tIns="333248" rIns="56774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Elevating voices of those with lived experience of homelessness and those closest to the problem and solutions who are often furthest from power and resources.</a:t>
          </a:r>
        </a:p>
        <a:p>
          <a:pPr marL="171450" lvl="1" indent="-171450" algn="l" defTabSz="711200">
            <a:lnSpc>
              <a:spcPct val="90000"/>
            </a:lnSpc>
            <a:spcBef>
              <a:spcPct val="0"/>
            </a:spcBef>
            <a:spcAft>
              <a:spcPct val="15000"/>
            </a:spcAft>
            <a:buChar char="•"/>
          </a:pPr>
          <a:r>
            <a:rPr lang="en-US" sz="1600" kern="1200" dirty="0"/>
            <a:t>Sharing power and decision-making with those most impacted</a:t>
          </a:r>
        </a:p>
        <a:p>
          <a:pPr marL="171450" lvl="1" indent="-171450" algn="l" defTabSz="711200">
            <a:lnSpc>
              <a:spcPct val="90000"/>
            </a:lnSpc>
            <a:spcBef>
              <a:spcPct val="0"/>
            </a:spcBef>
            <a:spcAft>
              <a:spcPct val="15000"/>
            </a:spcAft>
            <a:buChar char="•"/>
          </a:pPr>
          <a:r>
            <a:rPr lang="en-US" sz="1600" kern="1200" dirty="0"/>
            <a:t>A whole person and healing centered approach</a:t>
          </a:r>
        </a:p>
        <a:p>
          <a:pPr marL="171450" lvl="1" indent="-171450" algn="l" defTabSz="711200">
            <a:lnSpc>
              <a:spcPct val="90000"/>
            </a:lnSpc>
            <a:spcBef>
              <a:spcPct val="0"/>
            </a:spcBef>
            <a:spcAft>
              <a:spcPct val="15000"/>
            </a:spcAft>
            <a:buChar char="•"/>
          </a:pPr>
          <a:r>
            <a:rPr lang="en-US" sz="1600" kern="1200" dirty="0"/>
            <a:t>Using data (story telling and numbers) to inform equity-based decision-making and results</a:t>
          </a:r>
        </a:p>
        <a:p>
          <a:pPr marL="171450" lvl="1" indent="-171450" algn="l" defTabSz="711200">
            <a:lnSpc>
              <a:spcPct val="90000"/>
            </a:lnSpc>
            <a:spcBef>
              <a:spcPct val="0"/>
            </a:spcBef>
            <a:spcAft>
              <a:spcPct val="15000"/>
            </a:spcAft>
            <a:buChar char="•"/>
          </a:pPr>
          <a:r>
            <a:rPr lang="en-US" sz="1600" kern="1200" dirty="0"/>
            <a:t>Intentionality, accountability, and continuous quality improvement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0" y="2096597"/>
        <a:ext cx="7315200" cy="2923200"/>
      </dsp:txXfrm>
    </dsp:sp>
    <dsp:sp modelId="{4634EEE0-B360-46F7-9956-46E3A83BB5A8}">
      <dsp:nvSpPr>
        <dsp:cNvPr id="0" name=""/>
        <dsp:cNvSpPr/>
      </dsp:nvSpPr>
      <dsp:spPr>
        <a:xfrm>
          <a:off x="365760" y="1860437"/>
          <a:ext cx="512064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We value</a:t>
          </a:r>
        </a:p>
      </dsp:txBody>
      <dsp:txXfrm>
        <a:off x="388817" y="1883494"/>
        <a:ext cx="507452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8EE24-838E-4BC6-8D32-003C2FEF865B}">
      <dsp:nvSpPr>
        <dsp:cNvPr id="0" name=""/>
        <dsp:cNvSpPr/>
      </dsp:nvSpPr>
      <dsp:spPr>
        <a:xfrm>
          <a:off x="892" y="732283"/>
          <a:ext cx="2089546" cy="104477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HomeNow</a:t>
          </a:r>
          <a:r>
            <a:rPr lang="en-US" sz="2200" kern="1200" dirty="0"/>
            <a:t> Housing Hub</a:t>
          </a:r>
        </a:p>
      </dsp:txBody>
      <dsp:txXfrm>
        <a:off x="31492" y="762883"/>
        <a:ext cx="2028346" cy="983573"/>
      </dsp:txXfrm>
    </dsp:sp>
    <dsp:sp modelId="{CBA58428-0CD2-446C-A72C-B7A0C5F37BE9}">
      <dsp:nvSpPr>
        <dsp:cNvPr id="0" name=""/>
        <dsp:cNvSpPr/>
      </dsp:nvSpPr>
      <dsp:spPr>
        <a:xfrm>
          <a:off x="209847" y="1777057"/>
          <a:ext cx="208954" cy="783580"/>
        </a:xfrm>
        <a:custGeom>
          <a:avLst/>
          <a:gdLst/>
          <a:ahLst/>
          <a:cxnLst/>
          <a:rect l="0" t="0" r="0" b="0"/>
          <a:pathLst>
            <a:path>
              <a:moveTo>
                <a:pt x="0" y="0"/>
              </a:moveTo>
              <a:lnTo>
                <a:pt x="0" y="783580"/>
              </a:lnTo>
              <a:lnTo>
                <a:pt x="208954" y="783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56F5A-3A65-486B-889A-D29ABB59BA10}">
      <dsp:nvSpPr>
        <dsp:cNvPr id="0" name=""/>
        <dsp:cNvSpPr/>
      </dsp:nvSpPr>
      <dsp:spPr>
        <a:xfrm>
          <a:off x="418802" y="2038250"/>
          <a:ext cx="1671637" cy="10447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Facilitative Lead: Danielle Bagg Wireman (CHIP)</a:t>
          </a:r>
        </a:p>
        <a:p>
          <a:pPr marL="0" lvl="0" indent="0" algn="ctr" defTabSz="533400">
            <a:lnSpc>
              <a:spcPct val="90000"/>
            </a:lnSpc>
            <a:spcBef>
              <a:spcPct val="0"/>
            </a:spcBef>
            <a:spcAft>
              <a:spcPct val="35000"/>
            </a:spcAft>
            <a:buNone/>
          </a:pPr>
          <a:r>
            <a:rPr lang="en-US" sz="1200" kern="1200" dirty="0">
              <a:hlinkClick xmlns:r="http://schemas.openxmlformats.org/officeDocument/2006/relationships" r:id="rId1"/>
            </a:rPr>
            <a:t>Danielle@chipindy.org</a:t>
          </a:r>
          <a:r>
            <a:rPr lang="en-US" sz="1200" kern="1200" dirty="0"/>
            <a:t> </a:t>
          </a:r>
        </a:p>
      </dsp:txBody>
      <dsp:txXfrm>
        <a:off x="449402" y="2068850"/>
        <a:ext cx="1610437" cy="983573"/>
      </dsp:txXfrm>
    </dsp:sp>
    <dsp:sp modelId="{D91051C2-63E7-4101-828E-CF60724583C5}">
      <dsp:nvSpPr>
        <dsp:cNvPr id="0" name=""/>
        <dsp:cNvSpPr/>
      </dsp:nvSpPr>
      <dsp:spPr>
        <a:xfrm>
          <a:off x="209847" y="1777057"/>
          <a:ext cx="208954" cy="2089546"/>
        </a:xfrm>
        <a:custGeom>
          <a:avLst/>
          <a:gdLst/>
          <a:ahLst/>
          <a:cxnLst/>
          <a:rect l="0" t="0" r="0" b="0"/>
          <a:pathLst>
            <a:path>
              <a:moveTo>
                <a:pt x="0" y="0"/>
              </a:moveTo>
              <a:lnTo>
                <a:pt x="0" y="2089546"/>
              </a:lnTo>
              <a:lnTo>
                <a:pt x="208954" y="2089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AA4CB-4FB1-4CFD-9A55-FA3D8B5B54C1}">
      <dsp:nvSpPr>
        <dsp:cNvPr id="0" name=""/>
        <dsp:cNvSpPr/>
      </dsp:nvSpPr>
      <dsp:spPr>
        <a:xfrm>
          <a:off x="418802" y="3344217"/>
          <a:ext cx="1671637" cy="10447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Sub-workgroups with leads: Chronic, Veterans, Families, and Youth </a:t>
          </a:r>
        </a:p>
      </dsp:txBody>
      <dsp:txXfrm>
        <a:off x="449402" y="3374817"/>
        <a:ext cx="1610437" cy="983573"/>
      </dsp:txXfrm>
    </dsp:sp>
    <dsp:sp modelId="{9FAC8B17-6FC5-4789-88E2-3164273FF4ED}">
      <dsp:nvSpPr>
        <dsp:cNvPr id="0" name=""/>
        <dsp:cNvSpPr/>
      </dsp:nvSpPr>
      <dsp:spPr>
        <a:xfrm>
          <a:off x="2612826" y="732283"/>
          <a:ext cx="2089546" cy="1044773"/>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Coordinated Entry Redesign</a:t>
          </a:r>
        </a:p>
      </dsp:txBody>
      <dsp:txXfrm>
        <a:off x="2643426" y="762883"/>
        <a:ext cx="2028346" cy="983573"/>
      </dsp:txXfrm>
    </dsp:sp>
    <dsp:sp modelId="{2E1A59D7-D01E-45EE-8357-4CE3856A0425}">
      <dsp:nvSpPr>
        <dsp:cNvPr id="0" name=""/>
        <dsp:cNvSpPr/>
      </dsp:nvSpPr>
      <dsp:spPr>
        <a:xfrm>
          <a:off x="2821781" y="1777057"/>
          <a:ext cx="208954" cy="783580"/>
        </a:xfrm>
        <a:custGeom>
          <a:avLst/>
          <a:gdLst/>
          <a:ahLst/>
          <a:cxnLst/>
          <a:rect l="0" t="0" r="0" b="0"/>
          <a:pathLst>
            <a:path>
              <a:moveTo>
                <a:pt x="0" y="0"/>
              </a:moveTo>
              <a:lnTo>
                <a:pt x="0" y="783580"/>
              </a:lnTo>
              <a:lnTo>
                <a:pt x="208954" y="783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FD565-EA26-43AF-86BE-C7FB4A4DB8C5}">
      <dsp:nvSpPr>
        <dsp:cNvPr id="0" name=""/>
        <dsp:cNvSpPr/>
      </dsp:nvSpPr>
      <dsp:spPr>
        <a:xfrm>
          <a:off x="3030735" y="2038250"/>
          <a:ext cx="1671637" cy="10447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Facilitative Lead: Sara Nowlin (CHIP), LaMont Green (TAC), Nastacia Moore (TAC)</a:t>
          </a:r>
        </a:p>
        <a:p>
          <a:pPr marL="0" lvl="0" indent="0" algn="ctr" defTabSz="533400">
            <a:lnSpc>
              <a:spcPct val="90000"/>
            </a:lnSpc>
            <a:spcBef>
              <a:spcPct val="0"/>
            </a:spcBef>
            <a:spcAft>
              <a:spcPct val="35000"/>
            </a:spcAft>
            <a:buNone/>
          </a:pPr>
          <a:r>
            <a:rPr lang="en-US" sz="1200" kern="1200" dirty="0">
              <a:hlinkClick xmlns:r="http://schemas.openxmlformats.org/officeDocument/2006/relationships" r:id="rId2"/>
            </a:rPr>
            <a:t>Snowlin@chipindy.org</a:t>
          </a:r>
          <a:r>
            <a:rPr lang="en-US" sz="1200" kern="1200" dirty="0"/>
            <a:t> </a:t>
          </a:r>
        </a:p>
      </dsp:txBody>
      <dsp:txXfrm>
        <a:off x="3061335" y="2068850"/>
        <a:ext cx="1610437" cy="983573"/>
      </dsp:txXfrm>
    </dsp:sp>
    <dsp:sp modelId="{A0729B31-0563-416C-A909-1484D250EAA8}">
      <dsp:nvSpPr>
        <dsp:cNvPr id="0" name=""/>
        <dsp:cNvSpPr/>
      </dsp:nvSpPr>
      <dsp:spPr>
        <a:xfrm>
          <a:off x="5224760" y="732283"/>
          <a:ext cx="2089546" cy="1044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Case Management Roundtable</a:t>
          </a:r>
        </a:p>
      </dsp:txBody>
      <dsp:txXfrm>
        <a:off x="5255360" y="762883"/>
        <a:ext cx="2028346" cy="983573"/>
      </dsp:txXfrm>
    </dsp:sp>
    <dsp:sp modelId="{F3B7A132-CAE1-4192-BFF1-8FE57A7D28CF}">
      <dsp:nvSpPr>
        <dsp:cNvPr id="0" name=""/>
        <dsp:cNvSpPr/>
      </dsp:nvSpPr>
      <dsp:spPr>
        <a:xfrm>
          <a:off x="5433714" y="1777057"/>
          <a:ext cx="208954" cy="783580"/>
        </a:xfrm>
        <a:custGeom>
          <a:avLst/>
          <a:gdLst/>
          <a:ahLst/>
          <a:cxnLst/>
          <a:rect l="0" t="0" r="0" b="0"/>
          <a:pathLst>
            <a:path>
              <a:moveTo>
                <a:pt x="0" y="0"/>
              </a:moveTo>
              <a:lnTo>
                <a:pt x="0" y="783580"/>
              </a:lnTo>
              <a:lnTo>
                <a:pt x="208954" y="7835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9C059-774A-416C-B671-C4FFE6AE4DAC}">
      <dsp:nvSpPr>
        <dsp:cNvPr id="0" name=""/>
        <dsp:cNvSpPr/>
      </dsp:nvSpPr>
      <dsp:spPr>
        <a:xfrm>
          <a:off x="5642669" y="2038250"/>
          <a:ext cx="1671637" cy="10447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Facilitative Lead: TBD</a:t>
          </a:r>
        </a:p>
      </dsp:txBody>
      <dsp:txXfrm>
        <a:off x="5673269" y="2068850"/>
        <a:ext cx="1610437" cy="9835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D8833-3BAC-49E9-B381-72C66CF77E0C}">
      <dsp:nvSpPr>
        <dsp:cNvPr id="0" name=""/>
        <dsp:cNvSpPr/>
      </dsp:nvSpPr>
      <dsp:spPr>
        <a:xfrm>
          <a:off x="0" y="17029"/>
          <a:ext cx="73152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Review and Sign Membership Statements</a:t>
          </a:r>
          <a:endParaRPr lang="en-US" sz="2100" kern="1200" dirty="0"/>
        </a:p>
      </dsp:txBody>
      <dsp:txXfrm>
        <a:off x="40724" y="57753"/>
        <a:ext cx="7233752" cy="752780"/>
      </dsp:txXfrm>
    </dsp:sp>
    <dsp:sp modelId="{B556D123-8CFB-4265-9017-40915F94F3B6}">
      <dsp:nvSpPr>
        <dsp:cNvPr id="0" name=""/>
        <dsp:cNvSpPr/>
      </dsp:nvSpPr>
      <dsp:spPr>
        <a:xfrm>
          <a:off x="0" y="851257"/>
          <a:ext cx="7315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By July 14</a:t>
          </a:r>
          <a:r>
            <a:rPr lang="en-US" sz="1600" kern="1200" baseline="30000" dirty="0"/>
            <a:t>th</a:t>
          </a:r>
          <a:r>
            <a:rPr lang="en-US" sz="1600" kern="1200" dirty="0"/>
            <a:t>, 2023</a:t>
          </a:r>
        </a:p>
      </dsp:txBody>
      <dsp:txXfrm>
        <a:off x="0" y="851257"/>
        <a:ext cx="7315200" cy="347760"/>
      </dsp:txXfrm>
    </dsp:sp>
    <dsp:sp modelId="{B2EDBDCB-B698-4ED6-96E1-E0F3897C0C3B}">
      <dsp:nvSpPr>
        <dsp:cNvPr id="0" name=""/>
        <dsp:cNvSpPr/>
      </dsp:nvSpPr>
      <dsp:spPr>
        <a:xfrm>
          <a:off x="0" y="1199017"/>
          <a:ext cx="7315200" cy="83422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Reach out or be responsive to workgroup engagement opportunities</a:t>
          </a:r>
          <a:endParaRPr lang="en-US" sz="2100" kern="1200" dirty="0"/>
        </a:p>
      </dsp:txBody>
      <dsp:txXfrm>
        <a:off x="40724" y="1239741"/>
        <a:ext cx="7233752" cy="752780"/>
      </dsp:txXfrm>
    </dsp:sp>
    <dsp:sp modelId="{E06C1685-AC69-4291-99F3-7A3754A13A84}">
      <dsp:nvSpPr>
        <dsp:cNvPr id="0" name=""/>
        <dsp:cNvSpPr/>
      </dsp:nvSpPr>
      <dsp:spPr>
        <a:xfrm>
          <a:off x="0" y="2033246"/>
          <a:ext cx="73152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Recommend and help recruit more people with lived experience of homelessness</a:t>
          </a:r>
        </a:p>
        <a:p>
          <a:pPr marL="171450" lvl="1" indent="-171450" algn="l" defTabSz="711200">
            <a:lnSpc>
              <a:spcPct val="90000"/>
            </a:lnSpc>
            <a:spcBef>
              <a:spcPct val="0"/>
            </a:spcBef>
            <a:spcAft>
              <a:spcPct val="20000"/>
            </a:spcAft>
            <a:buChar char="•"/>
          </a:pPr>
          <a:r>
            <a:rPr lang="en-US" sz="1600" kern="1200" dirty="0"/>
            <a:t>Commit to working together differently </a:t>
          </a:r>
        </a:p>
      </dsp:txBody>
      <dsp:txXfrm>
        <a:off x="0" y="2033246"/>
        <a:ext cx="7315200" cy="554242"/>
      </dsp:txXfrm>
    </dsp:sp>
    <dsp:sp modelId="{74B692A5-F651-490A-B50F-9988BC6FD6AB}">
      <dsp:nvSpPr>
        <dsp:cNvPr id="0" name=""/>
        <dsp:cNvSpPr/>
      </dsp:nvSpPr>
      <dsp:spPr>
        <a:xfrm>
          <a:off x="0" y="2587488"/>
          <a:ext cx="7315200" cy="83422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Plan to reconvene in September (Date, TBD)</a:t>
          </a:r>
          <a:endParaRPr lang="en-US" sz="2100" kern="1200" dirty="0"/>
        </a:p>
      </dsp:txBody>
      <dsp:txXfrm>
        <a:off x="40724" y="2628212"/>
        <a:ext cx="7233752" cy="752780"/>
      </dsp:txXfrm>
    </dsp:sp>
    <dsp:sp modelId="{5BCD66B3-790B-4A29-92F9-B1D07C662267}">
      <dsp:nvSpPr>
        <dsp:cNvPr id="0" name=""/>
        <dsp:cNvSpPr/>
      </dsp:nvSpPr>
      <dsp:spPr>
        <a:xfrm>
          <a:off x="0" y="3421717"/>
          <a:ext cx="7315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Will evaluate progress and engagement</a:t>
          </a:r>
        </a:p>
      </dsp:txBody>
      <dsp:txXfrm>
        <a:off x="0" y="3421717"/>
        <a:ext cx="7315200" cy="347760"/>
      </dsp:txXfrm>
    </dsp:sp>
    <dsp:sp modelId="{7FC38D2F-04E9-4666-9CF4-6F6413E83470}">
      <dsp:nvSpPr>
        <dsp:cNvPr id="0" name=""/>
        <dsp:cNvSpPr/>
      </dsp:nvSpPr>
      <dsp:spPr>
        <a:xfrm>
          <a:off x="0" y="3769477"/>
          <a:ext cx="7315200" cy="83422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 a champion of this goal!</a:t>
          </a:r>
        </a:p>
      </dsp:txBody>
      <dsp:txXfrm>
        <a:off x="40724" y="3810201"/>
        <a:ext cx="7233752" cy="752780"/>
      </dsp:txXfrm>
    </dsp:sp>
    <dsp:sp modelId="{D2F9DE9B-ED45-45B0-B6CC-E658684416C8}">
      <dsp:nvSpPr>
        <dsp:cNvPr id="0" name=""/>
        <dsp:cNvSpPr/>
      </dsp:nvSpPr>
      <dsp:spPr>
        <a:xfrm>
          <a:off x="0" y="4603705"/>
          <a:ext cx="73152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Go back and discuss this within your organization and sphere of influence to help unite around this goal!</a:t>
          </a:r>
        </a:p>
      </dsp:txBody>
      <dsp:txXfrm>
        <a:off x="0" y="4603705"/>
        <a:ext cx="7315200" cy="49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DA39-5294-4945-8DA9-94F9821026E1}">
      <dsp:nvSpPr>
        <dsp:cNvPr id="0" name=""/>
        <dsp:cNvSpPr/>
      </dsp:nvSpPr>
      <dsp:spPr>
        <a:xfrm>
          <a:off x="3401536" y="2304573"/>
          <a:ext cx="2816701" cy="2816701"/>
        </a:xfrm>
        <a:prstGeom prst="gear9">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 Workgroups</a:t>
          </a:r>
        </a:p>
      </dsp:txBody>
      <dsp:txXfrm>
        <a:off x="3967818" y="2964372"/>
        <a:ext cx="1684137" cy="1447842"/>
      </dsp:txXfrm>
    </dsp:sp>
    <dsp:sp modelId="{F87231D3-1251-4528-A326-82FEAD138B32}">
      <dsp:nvSpPr>
        <dsp:cNvPr id="0" name=""/>
        <dsp:cNvSpPr/>
      </dsp:nvSpPr>
      <dsp:spPr>
        <a:xfrm>
          <a:off x="1762728" y="1638808"/>
          <a:ext cx="2048510" cy="2048510"/>
        </a:xfrm>
        <a:prstGeom prst="gear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CoC Support Entities</a:t>
          </a:r>
        </a:p>
      </dsp:txBody>
      <dsp:txXfrm>
        <a:off x="2278447" y="2157644"/>
        <a:ext cx="1017072" cy="1010838"/>
      </dsp:txXfrm>
    </dsp:sp>
    <dsp:sp modelId="{1889184F-1950-4063-8C20-629003B18623}">
      <dsp:nvSpPr>
        <dsp:cNvPr id="0" name=""/>
        <dsp:cNvSpPr/>
      </dsp:nvSpPr>
      <dsp:spPr>
        <a:xfrm rot="20700000">
          <a:off x="2910102" y="225545"/>
          <a:ext cx="2007121" cy="2007121"/>
        </a:xfrm>
        <a:prstGeom prst="gear6">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Blueprint Council (Governing Board)</a:t>
          </a:r>
        </a:p>
      </dsp:txBody>
      <dsp:txXfrm rot="-20700000">
        <a:off x="3350323" y="665765"/>
        <a:ext cx="1126680" cy="1126680"/>
      </dsp:txXfrm>
    </dsp:sp>
    <dsp:sp modelId="{F7EB612D-96E9-4BFA-A09C-B42ABEF5BC04}">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05746F21-7267-46BE-A713-42F8E766BF27}">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EC6F97BE-4E24-42D5-93AD-6D5938D579EB}">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10028-A105-400D-AEB9-8CBD920234DC}">
      <dsp:nvSpPr>
        <dsp:cNvPr id="0" name=""/>
        <dsp:cNvSpPr/>
      </dsp:nvSpPr>
      <dsp:spPr>
        <a:xfrm>
          <a:off x="1763" y="0"/>
          <a:ext cx="1730573" cy="5121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2"/>
              </a:solidFill>
              <a:latin typeface="Filson Pro" panose="02000000000000000000" pitchFamily="50" charset="0"/>
            </a:rPr>
            <a:t>What?</a:t>
          </a:r>
        </a:p>
      </dsp:txBody>
      <dsp:txXfrm>
        <a:off x="1763" y="0"/>
        <a:ext cx="1730573" cy="1536382"/>
      </dsp:txXfrm>
    </dsp:sp>
    <dsp:sp modelId="{99720F7E-48AF-4018-8A4C-AFE04D55F32E}">
      <dsp:nvSpPr>
        <dsp:cNvPr id="0" name=""/>
        <dsp:cNvSpPr/>
      </dsp:nvSpPr>
      <dsp:spPr>
        <a:xfrm>
          <a:off x="174820" y="1537882"/>
          <a:ext cx="1384458" cy="15441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Delegated authority and decision-making body for the Continuum of Care</a:t>
          </a:r>
          <a:endParaRPr lang="en-US" sz="900" i="1" kern="1200" dirty="0">
            <a:latin typeface="Filson Pro" panose="02000000000000000000" pitchFamily="50" charset="0"/>
          </a:endParaRPr>
        </a:p>
      </dsp:txBody>
      <dsp:txXfrm>
        <a:off x="215369" y="1578431"/>
        <a:ext cx="1303360" cy="1463036"/>
      </dsp:txXfrm>
    </dsp:sp>
    <dsp:sp modelId="{A750062F-40A6-49FE-BB12-A7C7C1DA43EA}">
      <dsp:nvSpPr>
        <dsp:cNvPr id="0" name=""/>
        <dsp:cNvSpPr/>
      </dsp:nvSpPr>
      <dsp:spPr>
        <a:xfrm>
          <a:off x="174820" y="3319576"/>
          <a:ext cx="1384458" cy="154413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i="0" kern="1200" dirty="0">
              <a:latin typeface="Filson Pro" panose="02000000000000000000" pitchFamily="50" charset="0"/>
            </a:rPr>
            <a:t>Governance and leadership table that sets strategy, defines annual system priorities and activities, holds vision, and ensures accountability.</a:t>
          </a:r>
        </a:p>
      </dsp:txBody>
      <dsp:txXfrm>
        <a:off x="215369" y="3360125"/>
        <a:ext cx="1303360" cy="1463036"/>
      </dsp:txXfrm>
    </dsp:sp>
    <dsp:sp modelId="{213EDD29-43B9-48D6-B28C-B962A03BFD4A}">
      <dsp:nvSpPr>
        <dsp:cNvPr id="0" name=""/>
        <dsp:cNvSpPr/>
      </dsp:nvSpPr>
      <dsp:spPr>
        <a:xfrm>
          <a:off x="1862130" y="0"/>
          <a:ext cx="1730573" cy="5121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1"/>
              </a:solidFill>
              <a:latin typeface="Filson Pro" panose="02000000000000000000" pitchFamily="50" charset="0"/>
            </a:rPr>
            <a:t>Why?</a:t>
          </a:r>
        </a:p>
      </dsp:txBody>
      <dsp:txXfrm>
        <a:off x="1862130" y="0"/>
        <a:ext cx="1730573" cy="1536382"/>
      </dsp:txXfrm>
    </dsp:sp>
    <dsp:sp modelId="{B50E8612-9D0A-4B71-918D-37A4A84A1261}">
      <dsp:nvSpPr>
        <dsp:cNvPr id="0" name=""/>
        <dsp:cNvSpPr/>
      </dsp:nvSpPr>
      <dsp:spPr>
        <a:xfrm>
          <a:off x="2035187" y="1537882"/>
          <a:ext cx="1384458" cy="154413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To ensure adherence to a collaborative, collective approach to ending homelessness.</a:t>
          </a:r>
        </a:p>
      </dsp:txBody>
      <dsp:txXfrm>
        <a:off x="2075736" y="1578431"/>
        <a:ext cx="1303360" cy="1463036"/>
      </dsp:txXfrm>
    </dsp:sp>
    <dsp:sp modelId="{26401E61-262C-40D1-9B7B-AC2E1F2F0CB3}">
      <dsp:nvSpPr>
        <dsp:cNvPr id="0" name=""/>
        <dsp:cNvSpPr/>
      </dsp:nvSpPr>
      <dsp:spPr>
        <a:xfrm>
          <a:off x="2063471" y="3317286"/>
          <a:ext cx="1384458" cy="154413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To provide oversight and leadership to the CoC program and process and inspire improved coordination and performance.</a:t>
          </a:r>
        </a:p>
      </dsp:txBody>
      <dsp:txXfrm>
        <a:off x="2104020" y="3357835"/>
        <a:ext cx="1303360" cy="1463036"/>
      </dsp:txXfrm>
    </dsp:sp>
    <dsp:sp modelId="{DB866B42-6DAE-4B08-B12E-BB4C2844DBBC}">
      <dsp:nvSpPr>
        <dsp:cNvPr id="0" name=""/>
        <dsp:cNvSpPr/>
      </dsp:nvSpPr>
      <dsp:spPr>
        <a:xfrm>
          <a:off x="3722496" y="0"/>
          <a:ext cx="1730573" cy="5121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3"/>
              </a:solidFill>
              <a:latin typeface="Filson Pro" panose="02000000000000000000" pitchFamily="50" charset="0"/>
            </a:rPr>
            <a:t>Who?</a:t>
          </a:r>
        </a:p>
      </dsp:txBody>
      <dsp:txXfrm>
        <a:off x="3722496" y="0"/>
        <a:ext cx="1730573" cy="1536382"/>
      </dsp:txXfrm>
    </dsp:sp>
    <dsp:sp modelId="{7DDBA6DE-4369-4EC2-AD2B-0CC2157BFF65}">
      <dsp:nvSpPr>
        <dsp:cNvPr id="0" name=""/>
        <dsp:cNvSpPr/>
      </dsp:nvSpPr>
      <dsp:spPr>
        <a:xfrm>
          <a:off x="3895553" y="1538122"/>
          <a:ext cx="1384458" cy="9492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Names Seats- Director of IHA and DMD</a:t>
          </a:r>
        </a:p>
      </dsp:txBody>
      <dsp:txXfrm>
        <a:off x="3923355" y="1565924"/>
        <a:ext cx="1328854" cy="893632"/>
      </dsp:txXfrm>
    </dsp:sp>
    <dsp:sp modelId="{58597FC5-23D3-434F-8940-0C73A37F4064}">
      <dsp:nvSpPr>
        <dsp:cNvPr id="0" name=""/>
        <dsp:cNvSpPr/>
      </dsp:nvSpPr>
      <dsp:spPr>
        <a:xfrm>
          <a:off x="3895553" y="2633395"/>
          <a:ext cx="1384458" cy="9492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Appointed Seats- Private Funders, System Representatives, Business, Faith, and University/Research Representatives</a:t>
          </a:r>
        </a:p>
      </dsp:txBody>
      <dsp:txXfrm>
        <a:off x="3923355" y="2661197"/>
        <a:ext cx="1328854" cy="893632"/>
      </dsp:txXfrm>
    </dsp:sp>
    <dsp:sp modelId="{12D9886A-5AA9-4BD9-8260-82077F2B5A38}">
      <dsp:nvSpPr>
        <dsp:cNvPr id="0" name=""/>
        <dsp:cNvSpPr/>
      </dsp:nvSpPr>
      <dsp:spPr>
        <a:xfrm>
          <a:off x="3886125" y="3725505"/>
          <a:ext cx="1384458" cy="11348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Filson Pro" panose="02000000000000000000" pitchFamily="50" charset="0"/>
            </a:rPr>
            <a:t>Elected Seats- 2 direct homeless service providers, 2 persons with lived experience of homelessness</a:t>
          </a:r>
        </a:p>
        <a:p>
          <a:pPr marL="0" lvl="0" indent="0" algn="ctr" defTabSz="444500">
            <a:lnSpc>
              <a:spcPct val="90000"/>
            </a:lnSpc>
            <a:spcBef>
              <a:spcPct val="0"/>
            </a:spcBef>
            <a:spcAft>
              <a:spcPct val="35000"/>
            </a:spcAft>
            <a:buNone/>
          </a:pPr>
          <a:endParaRPr lang="en-US" sz="800" kern="1200" dirty="0">
            <a:latin typeface="Filson Pro" panose="02000000000000000000" pitchFamily="50" charset="0"/>
          </a:endParaRPr>
        </a:p>
      </dsp:txBody>
      <dsp:txXfrm>
        <a:off x="3919362" y="3758742"/>
        <a:ext cx="1317984" cy="1068328"/>
      </dsp:txXfrm>
    </dsp:sp>
    <dsp:sp modelId="{ECA0C40D-84EA-43CA-BA90-69E38561C063}">
      <dsp:nvSpPr>
        <dsp:cNvPr id="0" name=""/>
        <dsp:cNvSpPr/>
      </dsp:nvSpPr>
      <dsp:spPr>
        <a:xfrm>
          <a:off x="5582862" y="0"/>
          <a:ext cx="1730573" cy="51212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6"/>
              </a:solidFill>
              <a:latin typeface="Filson Pro" panose="02000000000000000000" pitchFamily="50" charset="0"/>
            </a:rPr>
            <a:t>How?</a:t>
          </a:r>
        </a:p>
      </dsp:txBody>
      <dsp:txXfrm>
        <a:off x="5582862" y="0"/>
        <a:ext cx="1730573" cy="1536382"/>
      </dsp:txXfrm>
    </dsp:sp>
    <dsp:sp modelId="{2552A62E-0070-496A-A39E-1E87BA0EF79C}">
      <dsp:nvSpPr>
        <dsp:cNvPr id="0" name=""/>
        <dsp:cNvSpPr/>
      </dsp:nvSpPr>
      <dsp:spPr>
        <a:xfrm>
          <a:off x="5755920" y="1536507"/>
          <a:ext cx="1384458" cy="7460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Work closely with the Collaborative Applicant and CoC Lead to fulfill HUD requirements</a:t>
          </a:r>
        </a:p>
      </dsp:txBody>
      <dsp:txXfrm>
        <a:off x="5777771" y="1558358"/>
        <a:ext cx="1340756" cy="702358"/>
      </dsp:txXfrm>
    </dsp:sp>
    <dsp:sp modelId="{1A750DC5-8D48-4047-B38A-C796BB8602AA}">
      <dsp:nvSpPr>
        <dsp:cNvPr id="0" name=""/>
        <dsp:cNvSpPr/>
      </dsp:nvSpPr>
      <dsp:spPr>
        <a:xfrm>
          <a:off x="5755920" y="2397346"/>
          <a:ext cx="1384458" cy="7460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Ensure transparent governance </a:t>
          </a:r>
        </a:p>
      </dsp:txBody>
      <dsp:txXfrm>
        <a:off x="5777771" y="2419197"/>
        <a:ext cx="1340756" cy="702358"/>
      </dsp:txXfrm>
    </dsp:sp>
    <dsp:sp modelId="{E3DE4F51-8B57-4498-B18B-89B0C614233A}">
      <dsp:nvSpPr>
        <dsp:cNvPr id="0" name=""/>
        <dsp:cNvSpPr/>
      </dsp:nvSpPr>
      <dsp:spPr>
        <a:xfrm>
          <a:off x="5755920" y="3258186"/>
          <a:ext cx="1384458" cy="7460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Set strategy, align resources, monitor progress</a:t>
          </a:r>
        </a:p>
      </dsp:txBody>
      <dsp:txXfrm>
        <a:off x="5777771" y="3280037"/>
        <a:ext cx="1340756" cy="702358"/>
      </dsp:txXfrm>
    </dsp:sp>
    <dsp:sp modelId="{6F960058-64EA-446B-88D2-79FA101E33B3}">
      <dsp:nvSpPr>
        <dsp:cNvPr id="0" name=""/>
        <dsp:cNvSpPr/>
      </dsp:nvSpPr>
      <dsp:spPr>
        <a:xfrm>
          <a:off x="5755920" y="4119025"/>
          <a:ext cx="1384458" cy="7460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ilson Pro" panose="02000000000000000000" pitchFamily="50" charset="0"/>
            </a:rPr>
            <a:t>Delegate implementation to committees and workgroups and review and approve policy recommendations</a:t>
          </a:r>
        </a:p>
      </dsp:txBody>
      <dsp:txXfrm>
        <a:off x="5777771" y="4140876"/>
        <a:ext cx="1340756" cy="702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95863-D34D-44CF-983D-9E578D6B9C30}">
      <dsp:nvSpPr>
        <dsp:cNvPr id="0" name=""/>
        <dsp:cNvSpPr/>
      </dsp:nvSpPr>
      <dsp:spPr>
        <a:xfrm>
          <a:off x="-6406253" y="-979867"/>
          <a:ext cx="7625244" cy="7625244"/>
        </a:xfrm>
        <a:prstGeom prst="blockArc">
          <a:avLst>
            <a:gd name="adj1" fmla="val 18900000"/>
            <a:gd name="adj2" fmla="val 2700000"/>
            <a:gd name="adj3" fmla="val 28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19274-E442-4A79-A97A-940D178BECEE}">
      <dsp:nvSpPr>
        <dsp:cNvPr id="0" name=""/>
        <dsp:cNvSpPr/>
      </dsp:nvSpPr>
      <dsp:spPr>
        <a:xfrm>
          <a:off x="637905" y="435564"/>
          <a:ext cx="6596813" cy="8715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8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Annual, single-night census of those experiencing literal homelessness in cities and Continuums of Care (CoCs) across the country</a:t>
          </a:r>
        </a:p>
      </dsp:txBody>
      <dsp:txXfrm>
        <a:off x="637905" y="435564"/>
        <a:ext cx="6596813" cy="871581"/>
      </dsp:txXfrm>
    </dsp:sp>
    <dsp:sp modelId="{8E57FFDF-9BB7-405A-BF01-33671B269391}">
      <dsp:nvSpPr>
        <dsp:cNvPr id="0" name=""/>
        <dsp:cNvSpPr/>
      </dsp:nvSpPr>
      <dsp:spPr>
        <a:xfrm>
          <a:off x="93167" y="326616"/>
          <a:ext cx="1089477" cy="10894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276DB-9CCF-45A8-911B-0BE97E62C680}">
      <dsp:nvSpPr>
        <dsp:cNvPr id="0" name=""/>
        <dsp:cNvSpPr/>
      </dsp:nvSpPr>
      <dsp:spPr>
        <a:xfrm>
          <a:off x="1137603" y="1743163"/>
          <a:ext cx="6097115" cy="87158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8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Mandated activity by the Department of Housing and Urban Development (HUD) used to inform Congress </a:t>
          </a:r>
        </a:p>
      </dsp:txBody>
      <dsp:txXfrm>
        <a:off x="1137603" y="1743163"/>
        <a:ext cx="6097115" cy="871581"/>
      </dsp:txXfrm>
    </dsp:sp>
    <dsp:sp modelId="{71A11F9E-61BA-462A-BFFA-2B9B1A10A853}">
      <dsp:nvSpPr>
        <dsp:cNvPr id="0" name=""/>
        <dsp:cNvSpPr/>
      </dsp:nvSpPr>
      <dsp:spPr>
        <a:xfrm>
          <a:off x="592865" y="1634216"/>
          <a:ext cx="1089477" cy="1089477"/>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735255F8-24AD-4B87-8D90-B371CC94215C}">
      <dsp:nvSpPr>
        <dsp:cNvPr id="0" name=""/>
        <dsp:cNvSpPr/>
      </dsp:nvSpPr>
      <dsp:spPr>
        <a:xfrm>
          <a:off x="1137603" y="3050763"/>
          <a:ext cx="6097115" cy="87158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81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The PIT is conducted alongside the Housing Inventory Count (HIC) –inventory of beds dedicated to serving those experiencing homelessness</a:t>
          </a:r>
        </a:p>
      </dsp:txBody>
      <dsp:txXfrm>
        <a:off x="1137603" y="3050763"/>
        <a:ext cx="6097115" cy="871581"/>
      </dsp:txXfrm>
    </dsp:sp>
    <dsp:sp modelId="{5FEA7B4A-2950-4579-81BC-4980CA14BE77}">
      <dsp:nvSpPr>
        <dsp:cNvPr id="0" name=""/>
        <dsp:cNvSpPr/>
      </dsp:nvSpPr>
      <dsp:spPr>
        <a:xfrm>
          <a:off x="592865" y="2941815"/>
          <a:ext cx="1089477" cy="108947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ABA02AD0-283B-4E6E-99D3-6DDB7FB7BD31}">
      <dsp:nvSpPr>
        <dsp:cNvPr id="0" name=""/>
        <dsp:cNvSpPr/>
      </dsp:nvSpPr>
      <dsp:spPr>
        <a:xfrm>
          <a:off x="637905" y="4358362"/>
          <a:ext cx="6596813" cy="87158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818" tIns="45720" rIns="45720" bIns="45720" numCol="1" spcCol="1270" anchor="t" anchorCtr="0">
          <a:noAutofit/>
        </a:bodyPr>
        <a:lstStyle/>
        <a:p>
          <a:pPr marL="0" lvl="0" indent="0" algn="l" defTabSz="800100">
            <a:lnSpc>
              <a:spcPct val="90000"/>
            </a:lnSpc>
            <a:spcBef>
              <a:spcPct val="0"/>
            </a:spcBef>
            <a:spcAft>
              <a:spcPct val="35000"/>
            </a:spcAft>
            <a:buNone/>
          </a:pPr>
          <a:r>
            <a:rPr lang="en-US" sz="1800" kern="1200" dirty="0"/>
            <a:t>Six programs are captured</a:t>
          </a:r>
        </a:p>
        <a:p>
          <a:pPr marL="114300" lvl="1" indent="-114300" algn="l" defTabSz="622300">
            <a:lnSpc>
              <a:spcPct val="90000"/>
            </a:lnSpc>
            <a:spcBef>
              <a:spcPct val="0"/>
            </a:spcBef>
            <a:spcAft>
              <a:spcPct val="15000"/>
            </a:spcAft>
            <a:buChar char="•"/>
          </a:pPr>
          <a:r>
            <a:rPr lang="en-US" sz="1400" kern="1200" dirty="0"/>
            <a:t>Emergency shelter, transitional housing, safe haven, rapid rehousing, permanent supportive housing, other permanent housing</a:t>
          </a:r>
        </a:p>
      </dsp:txBody>
      <dsp:txXfrm>
        <a:off x="637905" y="4358362"/>
        <a:ext cx="6596813" cy="871581"/>
      </dsp:txXfrm>
    </dsp:sp>
    <dsp:sp modelId="{50841F4B-79A8-4C88-ACE3-F15181164FBC}">
      <dsp:nvSpPr>
        <dsp:cNvPr id="0" name=""/>
        <dsp:cNvSpPr/>
      </dsp:nvSpPr>
      <dsp:spPr>
        <a:xfrm>
          <a:off x="93167" y="4249415"/>
          <a:ext cx="1089477" cy="1089477"/>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1957-38C8-44C4-ADE0-8CD897471509}">
      <dsp:nvSpPr>
        <dsp:cNvPr id="0" name=""/>
        <dsp:cNvSpPr/>
      </dsp:nvSpPr>
      <dsp:spPr>
        <a:xfrm>
          <a:off x="892" y="296961"/>
          <a:ext cx="3482578" cy="20895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Homelessness has been on the rise since 2017, experiencing an overall increase of 6%. </a:t>
          </a:r>
        </a:p>
      </dsp:txBody>
      <dsp:txXfrm>
        <a:off x="892" y="296961"/>
        <a:ext cx="3482578" cy="2089546"/>
      </dsp:txXfrm>
    </dsp:sp>
    <dsp:sp modelId="{61D14177-1948-4503-85F8-78E945FA8665}">
      <dsp:nvSpPr>
        <dsp:cNvPr id="0" name=""/>
        <dsp:cNvSpPr/>
      </dsp:nvSpPr>
      <dsp:spPr>
        <a:xfrm>
          <a:off x="3831728" y="296961"/>
          <a:ext cx="3482578" cy="2089546"/>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 2022, counts of individuals (421,392 people) and individuals experiencing chronic homelessness (127,768) reached record highs.</a:t>
          </a:r>
        </a:p>
      </dsp:txBody>
      <dsp:txXfrm>
        <a:off x="3831728" y="296961"/>
        <a:ext cx="3482578" cy="2089546"/>
      </dsp:txXfrm>
    </dsp:sp>
    <dsp:sp modelId="{5EE59101-89AE-4DC9-A1E3-82DEF78FA966}">
      <dsp:nvSpPr>
        <dsp:cNvPr id="0" name=""/>
        <dsp:cNvSpPr/>
      </dsp:nvSpPr>
      <dsp:spPr>
        <a:xfrm>
          <a:off x="892" y="2734766"/>
          <a:ext cx="3482578" cy="208954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Unsheltered rates are also trending upward, impacting most racial, ethnic, and gender subgroups.</a:t>
          </a:r>
        </a:p>
      </dsp:txBody>
      <dsp:txXfrm>
        <a:off x="892" y="2734766"/>
        <a:ext cx="3482578" cy="2089546"/>
      </dsp:txXfrm>
    </dsp:sp>
    <dsp:sp modelId="{C3DFE1DF-D04A-4F9A-81AB-B70AB4650BC1}">
      <dsp:nvSpPr>
        <dsp:cNvPr id="0" name=""/>
        <dsp:cNvSpPr/>
      </dsp:nvSpPr>
      <dsp:spPr>
        <a:xfrm>
          <a:off x="3831728" y="2734766"/>
          <a:ext cx="3482578" cy="208954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Homeless service systems continued to expand the availability of both temporary and permanent beds in 2022, but these resources still fall short of reaching everyone in need. </a:t>
          </a:r>
        </a:p>
      </dsp:txBody>
      <dsp:txXfrm>
        <a:off x="3831728" y="2734766"/>
        <a:ext cx="3482578" cy="208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CEF6-0FCF-4DFE-B8D7-E6EA907E075B}">
      <dsp:nvSpPr>
        <dsp:cNvPr id="0" name=""/>
        <dsp:cNvSpPr/>
      </dsp:nvSpPr>
      <dsp:spPr>
        <a:xfrm>
          <a:off x="3560" y="0"/>
          <a:ext cx="3424755" cy="4867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Sheltered Count </a:t>
          </a:r>
          <a:r>
            <a:rPr lang="en-US" sz="2800" kern="1200" dirty="0"/>
            <a:t>(PIT/HIC)</a:t>
          </a:r>
          <a:endParaRPr lang="en-US" sz="3900" kern="1200" dirty="0"/>
        </a:p>
      </dsp:txBody>
      <dsp:txXfrm>
        <a:off x="3560" y="0"/>
        <a:ext cx="3424755" cy="1460239"/>
      </dsp:txXfrm>
    </dsp:sp>
    <dsp:sp modelId="{9A6BED36-C748-44AF-826C-68BB1A04233A}">
      <dsp:nvSpPr>
        <dsp:cNvPr id="0" name=""/>
        <dsp:cNvSpPr/>
      </dsp:nvSpPr>
      <dsp:spPr>
        <a:xfrm>
          <a:off x="346035" y="1460655"/>
          <a:ext cx="2739804" cy="9562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HMIS or Comparable System with Data Imports</a:t>
          </a:r>
        </a:p>
      </dsp:txBody>
      <dsp:txXfrm>
        <a:off x="374043" y="1488663"/>
        <a:ext cx="2683788" cy="900245"/>
      </dsp:txXfrm>
    </dsp:sp>
    <dsp:sp modelId="{C2503184-E89A-4556-92BF-EA80599E85B5}">
      <dsp:nvSpPr>
        <dsp:cNvPr id="0" name=""/>
        <dsp:cNvSpPr/>
      </dsp:nvSpPr>
      <dsp:spPr>
        <a:xfrm>
          <a:off x="346035" y="2564034"/>
          <a:ext cx="2739804" cy="9562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Survey for non-HMIS participating shelters</a:t>
          </a:r>
        </a:p>
      </dsp:txBody>
      <dsp:txXfrm>
        <a:off x="374043" y="2592042"/>
        <a:ext cx="2683788" cy="900245"/>
      </dsp:txXfrm>
    </dsp:sp>
    <dsp:sp modelId="{062CAD76-022B-4C5B-A95B-C2C5FE074DFE}">
      <dsp:nvSpPr>
        <dsp:cNvPr id="0" name=""/>
        <dsp:cNvSpPr/>
      </dsp:nvSpPr>
      <dsp:spPr>
        <a:xfrm>
          <a:off x="346035" y="3667413"/>
          <a:ext cx="2739804" cy="9562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NEW- PIT/HIC Portal and enhanced DV comparable database submission into portal</a:t>
          </a:r>
        </a:p>
      </dsp:txBody>
      <dsp:txXfrm>
        <a:off x="374043" y="3695421"/>
        <a:ext cx="2683788" cy="900245"/>
      </dsp:txXfrm>
    </dsp:sp>
    <dsp:sp modelId="{48CBB327-3215-4564-85DE-690DBE3D7D46}">
      <dsp:nvSpPr>
        <dsp:cNvPr id="0" name=""/>
        <dsp:cNvSpPr/>
      </dsp:nvSpPr>
      <dsp:spPr>
        <a:xfrm>
          <a:off x="3685172" y="0"/>
          <a:ext cx="3424755" cy="48674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Unsheltered Count </a:t>
          </a:r>
          <a:r>
            <a:rPr lang="en-US" sz="2800" kern="1200" dirty="0"/>
            <a:t>(PIT)</a:t>
          </a:r>
          <a:endParaRPr lang="en-US" sz="4100" kern="1200" dirty="0"/>
        </a:p>
      </dsp:txBody>
      <dsp:txXfrm>
        <a:off x="3685172" y="0"/>
        <a:ext cx="3424755" cy="1460239"/>
      </dsp:txXfrm>
    </dsp:sp>
    <dsp:sp modelId="{606F3459-47DF-4583-B893-1130335864D3}">
      <dsp:nvSpPr>
        <dsp:cNvPr id="0" name=""/>
        <dsp:cNvSpPr/>
      </dsp:nvSpPr>
      <dsp:spPr>
        <a:xfrm>
          <a:off x="4027647" y="1460655"/>
          <a:ext cx="2739804" cy="9562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Night-of-count of known locations survey</a:t>
          </a:r>
        </a:p>
      </dsp:txBody>
      <dsp:txXfrm>
        <a:off x="4055655" y="1488663"/>
        <a:ext cx="2683788" cy="900245"/>
      </dsp:txXfrm>
    </dsp:sp>
    <dsp:sp modelId="{CA489C0C-E12B-4A09-874F-DD683A994F11}">
      <dsp:nvSpPr>
        <dsp:cNvPr id="0" name=""/>
        <dsp:cNvSpPr/>
      </dsp:nvSpPr>
      <dsp:spPr>
        <a:xfrm>
          <a:off x="4027647" y="2564034"/>
          <a:ext cx="2739804" cy="9562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Multi-day survey of service/ site-based locations (4 days following night of count)</a:t>
          </a:r>
        </a:p>
      </dsp:txBody>
      <dsp:txXfrm>
        <a:off x="4055655" y="2592042"/>
        <a:ext cx="2683788" cy="900245"/>
      </dsp:txXfrm>
    </dsp:sp>
    <dsp:sp modelId="{869A1746-58FB-4F35-A472-D23CCE1F49E5}">
      <dsp:nvSpPr>
        <dsp:cNvPr id="0" name=""/>
        <dsp:cNvSpPr/>
      </dsp:nvSpPr>
      <dsp:spPr>
        <a:xfrm>
          <a:off x="4027647" y="3667413"/>
          <a:ext cx="2739804" cy="9562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NEW- electronic survey tool and added site-based locations</a:t>
          </a:r>
        </a:p>
      </dsp:txBody>
      <dsp:txXfrm>
        <a:off x="4055655" y="3695421"/>
        <a:ext cx="2683788" cy="900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7C65B-F732-45B1-AFEF-33488FE71D9E}">
      <dsp:nvSpPr>
        <dsp:cNvPr id="0" name=""/>
        <dsp:cNvSpPr/>
      </dsp:nvSpPr>
      <dsp:spPr>
        <a:xfrm>
          <a:off x="0" y="3974"/>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92E45-A2A6-4C29-949C-34B08913A340}">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32022-F259-4B56-9FC7-AB0EA79F5BC2}">
      <dsp:nvSpPr>
        <dsp:cNvPr id="0" name=""/>
        <dsp:cNvSpPr/>
      </dsp:nvSpPr>
      <dsp:spPr>
        <a:xfrm>
          <a:off x="977779" y="3974"/>
          <a:ext cx="34777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100000"/>
            </a:lnSpc>
            <a:spcBef>
              <a:spcPct val="0"/>
            </a:spcBef>
            <a:spcAft>
              <a:spcPct val="35000"/>
            </a:spcAft>
            <a:buNone/>
          </a:pPr>
          <a:r>
            <a:rPr lang="en-US" sz="1900" b="1" kern="1200" dirty="0"/>
            <a:t>Enrollment Dates</a:t>
          </a:r>
        </a:p>
      </dsp:txBody>
      <dsp:txXfrm>
        <a:off x="977779" y="3974"/>
        <a:ext cx="3477720" cy="846562"/>
      </dsp:txXfrm>
    </dsp:sp>
    <dsp:sp modelId="{AED2B008-24C4-4974-A3F9-7F5E6356878A}">
      <dsp:nvSpPr>
        <dsp:cNvPr id="0" name=""/>
        <dsp:cNvSpPr/>
      </dsp:nvSpPr>
      <dsp:spPr>
        <a:xfrm>
          <a:off x="4455499" y="3974"/>
          <a:ext cx="327276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533400">
            <a:lnSpc>
              <a:spcPct val="100000"/>
            </a:lnSpc>
            <a:spcBef>
              <a:spcPct val="0"/>
            </a:spcBef>
            <a:spcAft>
              <a:spcPct val="35000"/>
            </a:spcAft>
            <a:buNone/>
          </a:pPr>
          <a:r>
            <a:rPr lang="en-US" sz="1200" kern="1200" dirty="0"/>
            <a:t>Into shelter, safe haven, transitional housing, or street outreach</a:t>
          </a:r>
        </a:p>
        <a:p>
          <a:pPr marL="0" lvl="0" indent="0" algn="l" defTabSz="533400">
            <a:lnSpc>
              <a:spcPct val="100000"/>
            </a:lnSpc>
            <a:spcBef>
              <a:spcPct val="0"/>
            </a:spcBef>
            <a:spcAft>
              <a:spcPct val="35000"/>
            </a:spcAft>
            <a:buNone/>
          </a:pPr>
          <a:r>
            <a:rPr lang="en-US" sz="1200" kern="1200" dirty="0"/>
            <a:t>Any from homeless situations </a:t>
          </a:r>
        </a:p>
      </dsp:txBody>
      <dsp:txXfrm>
        <a:off x="4455499" y="3974"/>
        <a:ext cx="3272767" cy="846562"/>
      </dsp:txXfrm>
    </dsp:sp>
    <dsp:sp modelId="{5AEE9670-E21B-4DDE-B20F-B4046C6F2FE6}">
      <dsp:nvSpPr>
        <dsp:cNvPr id="0" name=""/>
        <dsp:cNvSpPr/>
      </dsp:nvSpPr>
      <dsp:spPr>
        <a:xfrm>
          <a:off x="0" y="106217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CA074-D1E1-48E8-BD1B-6BFFE0C2E0FE}">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805F3-1EC0-43F7-9EB2-1E8A91371E90}">
      <dsp:nvSpPr>
        <dsp:cNvPr id="0" name=""/>
        <dsp:cNvSpPr/>
      </dsp:nvSpPr>
      <dsp:spPr>
        <a:xfrm>
          <a:off x="977779" y="1062177"/>
          <a:ext cx="34777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100000"/>
            </a:lnSpc>
            <a:spcBef>
              <a:spcPct val="0"/>
            </a:spcBef>
            <a:spcAft>
              <a:spcPct val="35000"/>
            </a:spcAft>
            <a:buNone/>
          </a:pPr>
          <a:r>
            <a:rPr lang="en-US" sz="1900" b="1" kern="1200" dirty="0"/>
            <a:t>Exit Dates</a:t>
          </a:r>
        </a:p>
      </dsp:txBody>
      <dsp:txXfrm>
        <a:off x="977779" y="1062177"/>
        <a:ext cx="3477720" cy="846562"/>
      </dsp:txXfrm>
    </dsp:sp>
    <dsp:sp modelId="{C786511B-29EE-4CD6-AC0C-78451EA29113}">
      <dsp:nvSpPr>
        <dsp:cNvPr id="0" name=""/>
        <dsp:cNvSpPr/>
      </dsp:nvSpPr>
      <dsp:spPr>
        <a:xfrm>
          <a:off x="4455499" y="1062177"/>
          <a:ext cx="327276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533400">
            <a:lnSpc>
              <a:spcPct val="100000"/>
            </a:lnSpc>
            <a:spcBef>
              <a:spcPct val="0"/>
            </a:spcBef>
            <a:spcAft>
              <a:spcPct val="35000"/>
            </a:spcAft>
            <a:buNone/>
          </a:pPr>
          <a:r>
            <a:rPr lang="en-US" sz="1200" kern="1200" dirty="0"/>
            <a:t>From shelter, safe haven, transitional housing</a:t>
          </a:r>
        </a:p>
        <a:p>
          <a:pPr marL="0" lvl="0" indent="0" algn="l" defTabSz="533400">
            <a:lnSpc>
              <a:spcPct val="100000"/>
            </a:lnSpc>
            <a:spcBef>
              <a:spcPct val="0"/>
            </a:spcBef>
            <a:spcAft>
              <a:spcPct val="35000"/>
            </a:spcAft>
            <a:buNone/>
          </a:pPr>
          <a:r>
            <a:rPr lang="en-US" sz="1200" kern="1200" dirty="0"/>
            <a:t>Any to literal homelessness</a:t>
          </a:r>
        </a:p>
      </dsp:txBody>
      <dsp:txXfrm>
        <a:off x="4455499" y="1062177"/>
        <a:ext cx="3272767" cy="846562"/>
      </dsp:txXfrm>
    </dsp:sp>
    <dsp:sp modelId="{1BABD1EF-0D05-4F69-9E90-4A10E4CA541B}">
      <dsp:nvSpPr>
        <dsp:cNvPr id="0" name=""/>
        <dsp:cNvSpPr/>
      </dsp:nvSpPr>
      <dsp:spPr>
        <a:xfrm>
          <a:off x="0" y="2120380"/>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A803C-90DC-4162-ACD4-B38BFC72A5C3}">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2C96F-971A-44EE-A7D2-6F640B9ED360}">
      <dsp:nvSpPr>
        <dsp:cNvPr id="0" name=""/>
        <dsp:cNvSpPr/>
      </dsp:nvSpPr>
      <dsp:spPr>
        <a:xfrm>
          <a:off x="977779" y="2120380"/>
          <a:ext cx="34777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100000"/>
            </a:lnSpc>
            <a:spcBef>
              <a:spcPct val="0"/>
            </a:spcBef>
            <a:spcAft>
              <a:spcPct val="35000"/>
            </a:spcAft>
            <a:buNone/>
          </a:pPr>
          <a:r>
            <a:rPr lang="en-US" sz="1900" b="1" kern="1200" dirty="0"/>
            <a:t>Open Shelter Enrollments</a:t>
          </a:r>
        </a:p>
      </dsp:txBody>
      <dsp:txXfrm>
        <a:off x="977779" y="2120380"/>
        <a:ext cx="3477720" cy="846562"/>
      </dsp:txXfrm>
    </dsp:sp>
    <dsp:sp modelId="{A93087B2-056B-4EB5-A012-98680E7D5B40}">
      <dsp:nvSpPr>
        <dsp:cNvPr id="0" name=""/>
        <dsp:cNvSpPr/>
      </dsp:nvSpPr>
      <dsp:spPr>
        <a:xfrm>
          <a:off x="4455499" y="2120380"/>
          <a:ext cx="327276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533400">
            <a:lnSpc>
              <a:spcPct val="100000"/>
            </a:lnSpc>
            <a:spcBef>
              <a:spcPct val="0"/>
            </a:spcBef>
            <a:spcAft>
              <a:spcPct val="35000"/>
            </a:spcAft>
            <a:buNone/>
          </a:pPr>
          <a:r>
            <a:rPr lang="en-US" sz="1200" kern="1200" dirty="0"/>
            <a:t>These use today’s date as the event date</a:t>
          </a:r>
        </a:p>
      </dsp:txBody>
      <dsp:txXfrm>
        <a:off x="4455499" y="2120380"/>
        <a:ext cx="3272767" cy="846562"/>
      </dsp:txXfrm>
    </dsp:sp>
    <dsp:sp modelId="{092D9E66-D01F-4924-BB72-667D18A9C9E2}">
      <dsp:nvSpPr>
        <dsp:cNvPr id="0" name=""/>
        <dsp:cNvSpPr/>
      </dsp:nvSpPr>
      <dsp:spPr>
        <a:xfrm>
          <a:off x="0" y="3178583"/>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94981-457A-4287-966D-AFF16A4E1B0A}">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97BF67-CDFA-4CD4-96E6-BA41A09EA930}">
      <dsp:nvSpPr>
        <dsp:cNvPr id="0" name=""/>
        <dsp:cNvSpPr/>
      </dsp:nvSpPr>
      <dsp:spPr>
        <a:xfrm>
          <a:off x="977779" y="3178583"/>
          <a:ext cx="34777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100000"/>
            </a:lnSpc>
            <a:spcBef>
              <a:spcPct val="0"/>
            </a:spcBef>
            <a:spcAft>
              <a:spcPct val="35000"/>
            </a:spcAft>
            <a:buNone/>
          </a:pPr>
          <a:r>
            <a:rPr lang="en-US" sz="1900" b="1" kern="1200" dirty="0"/>
            <a:t>Current Living Situations</a:t>
          </a:r>
        </a:p>
      </dsp:txBody>
      <dsp:txXfrm>
        <a:off x="977779" y="3178583"/>
        <a:ext cx="3477720" cy="846562"/>
      </dsp:txXfrm>
    </dsp:sp>
    <dsp:sp modelId="{05BB9D2C-F2E1-4A55-A5A4-779BEC34AE9A}">
      <dsp:nvSpPr>
        <dsp:cNvPr id="0" name=""/>
        <dsp:cNvSpPr/>
      </dsp:nvSpPr>
      <dsp:spPr>
        <a:xfrm>
          <a:off x="4455499" y="3178583"/>
          <a:ext cx="327276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533400">
            <a:lnSpc>
              <a:spcPct val="100000"/>
            </a:lnSpc>
            <a:spcBef>
              <a:spcPct val="0"/>
            </a:spcBef>
            <a:spcAft>
              <a:spcPct val="35000"/>
            </a:spcAft>
            <a:buNone/>
          </a:pPr>
          <a:r>
            <a:rPr lang="en-US" sz="1200" kern="1200" dirty="0"/>
            <a:t>Only those indicating homelessness</a:t>
          </a:r>
        </a:p>
      </dsp:txBody>
      <dsp:txXfrm>
        <a:off x="4455499" y="3178583"/>
        <a:ext cx="3272767" cy="846562"/>
      </dsp:txXfrm>
    </dsp:sp>
    <dsp:sp modelId="{41C3125D-EF49-4A3E-A3CC-F5844CD9D2EA}">
      <dsp:nvSpPr>
        <dsp:cNvPr id="0" name=""/>
        <dsp:cNvSpPr/>
      </dsp:nvSpPr>
      <dsp:spPr>
        <a:xfrm>
          <a:off x="0" y="423678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61578-FA87-4382-8D87-60D9E1DC1022}">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135652-17E9-462A-A907-FEB4BEECD847}">
      <dsp:nvSpPr>
        <dsp:cNvPr id="0" name=""/>
        <dsp:cNvSpPr/>
      </dsp:nvSpPr>
      <dsp:spPr>
        <a:xfrm>
          <a:off x="977779" y="4236787"/>
          <a:ext cx="3477720"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844550">
            <a:lnSpc>
              <a:spcPct val="100000"/>
            </a:lnSpc>
            <a:spcBef>
              <a:spcPct val="0"/>
            </a:spcBef>
            <a:spcAft>
              <a:spcPct val="35000"/>
            </a:spcAft>
            <a:buNone/>
          </a:pPr>
          <a:r>
            <a:rPr lang="en-US" sz="1900" b="1" kern="1200" dirty="0"/>
            <a:t>Services</a:t>
          </a:r>
        </a:p>
      </dsp:txBody>
      <dsp:txXfrm>
        <a:off x="977779" y="4236787"/>
        <a:ext cx="3477720" cy="846562"/>
      </dsp:txXfrm>
    </dsp:sp>
    <dsp:sp modelId="{6F2A8239-7B48-4173-8EC0-93B303AF4EE7}">
      <dsp:nvSpPr>
        <dsp:cNvPr id="0" name=""/>
        <dsp:cNvSpPr/>
      </dsp:nvSpPr>
      <dsp:spPr>
        <a:xfrm>
          <a:off x="4455499" y="4236787"/>
          <a:ext cx="327276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533400">
            <a:lnSpc>
              <a:spcPct val="100000"/>
            </a:lnSpc>
            <a:spcBef>
              <a:spcPct val="0"/>
            </a:spcBef>
            <a:spcAft>
              <a:spcPct val="35000"/>
            </a:spcAft>
            <a:buNone/>
          </a:pPr>
          <a:r>
            <a:rPr lang="en-US" sz="1200" kern="1200" dirty="0"/>
            <a:t>Street outreach contact services</a:t>
          </a:r>
        </a:p>
        <a:p>
          <a:pPr marL="0" lvl="0" indent="0" algn="l" defTabSz="533400">
            <a:lnSpc>
              <a:spcPct val="100000"/>
            </a:lnSpc>
            <a:spcBef>
              <a:spcPct val="0"/>
            </a:spcBef>
            <a:spcAft>
              <a:spcPct val="35000"/>
            </a:spcAft>
            <a:buNone/>
          </a:pPr>
          <a:r>
            <a:rPr lang="en-US" sz="1200" kern="1200" dirty="0"/>
            <a:t>OR any service from a homeless-specific program*</a:t>
          </a:r>
        </a:p>
      </dsp:txBody>
      <dsp:txXfrm>
        <a:off x="4455499" y="4236787"/>
        <a:ext cx="3272767" cy="846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3FFD-BDDF-45B1-A3DE-B2CE5439A2E2}">
      <dsp:nvSpPr>
        <dsp:cNvPr id="0" name=""/>
        <dsp:cNvSpPr/>
      </dsp:nvSpPr>
      <dsp:spPr>
        <a:xfrm>
          <a:off x="0" y="164116"/>
          <a:ext cx="7315200" cy="879916"/>
        </a:xfrm>
        <a:prstGeom prst="rect">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Homeless Statuses</a:t>
          </a:r>
        </a:p>
      </dsp:txBody>
      <dsp:txXfrm>
        <a:off x="0" y="164116"/>
        <a:ext cx="7315200" cy="879916"/>
      </dsp:txXfrm>
    </dsp:sp>
    <dsp:sp modelId="{D78F0FF2-4FA3-413A-BFE3-D425C2714919}">
      <dsp:nvSpPr>
        <dsp:cNvPr id="0" name=""/>
        <dsp:cNvSpPr/>
      </dsp:nvSpPr>
      <dsp:spPr>
        <a:xfrm>
          <a:off x="0" y="1185489"/>
          <a:ext cx="1652148" cy="359995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br>
            <a:rPr lang="en-US" sz="2300" b="1" kern="1200" dirty="0"/>
          </a:br>
          <a:r>
            <a:rPr lang="en-US" sz="2300" b="1" kern="1200" dirty="0"/>
            <a:t>Newly Homeless</a:t>
          </a:r>
        </a:p>
        <a:p>
          <a:pPr marL="171450" lvl="1" indent="-171450" algn="l" defTabSz="800100">
            <a:lnSpc>
              <a:spcPct val="90000"/>
            </a:lnSpc>
            <a:spcBef>
              <a:spcPct val="0"/>
            </a:spcBef>
            <a:spcAft>
              <a:spcPct val="15000"/>
            </a:spcAft>
            <a:buChar char="•"/>
          </a:pPr>
          <a:r>
            <a:rPr lang="en-US" sz="1800" kern="1200" dirty="0">
              <a:solidFill>
                <a:schemeClr val="accent1"/>
              </a:solidFill>
            </a:rPr>
            <a:t>They only have homeless events, none older than 90 days</a:t>
          </a:r>
        </a:p>
      </dsp:txBody>
      <dsp:txXfrm>
        <a:off x="0" y="1185489"/>
        <a:ext cx="1652148" cy="3599956"/>
      </dsp:txXfrm>
    </dsp:sp>
    <dsp:sp modelId="{9023B74B-3290-409C-821A-402DB2884574}">
      <dsp:nvSpPr>
        <dsp:cNvPr id="0" name=""/>
        <dsp:cNvSpPr/>
      </dsp:nvSpPr>
      <dsp:spPr>
        <a:xfrm>
          <a:off x="1654749" y="1185489"/>
          <a:ext cx="1885949" cy="359995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br>
            <a:rPr lang="en-US" sz="2300" kern="1200" dirty="0"/>
          </a:br>
          <a:r>
            <a:rPr lang="en-US" sz="2300" b="1" kern="1200" dirty="0"/>
            <a:t>Return from Housed</a:t>
          </a:r>
        </a:p>
        <a:p>
          <a:pPr marL="171450" lvl="1" indent="-171450" algn="l" defTabSz="800100">
            <a:lnSpc>
              <a:spcPct val="90000"/>
            </a:lnSpc>
            <a:spcBef>
              <a:spcPct val="0"/>
            </a:spcBef>
            <a:spcAft>
              <a:spcPct val="15000"/>
            </a:spcAft>
            <a:buChar char="•"/>
          </a:pPr>
          <a:r>
            <a:rPr lang="en-US" sz="1800" kern="1200" dirty="0">
              <a:solidFill>
                <a:schemeClr val="accent1"/>
              </a:solidFill>
            </a:rPr>
            <a:t>At least one homeless event in the last 90 days that was immediately preceded by a housed event</a:t>
          </a:r>
        </a:p>
      </dsp:txBody>
      <dsp:txXfrm>
        <a:off x="1654749" y="1185489"/>
        <a:ext cx="1885949" cy="3599956"/>
      </dsp:txXfrm>
    </dsp:sp>
    <dsp:sp modelId="{F44442A7-463F-449E-AD5F-6FF0A73D7D0D}">
      <dsp:nvSpPr>
        <dsp:cNvPr id="0" name=""/>
        <dsp:cNvSpPr/>
      </dsp:nvSpPr>
      <dsp:spPr>
        <a:xfrm>
          <a:off x="3540699" y="1185489"/>
          <a:ext cx="1885949" cy="359995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br>
            <a:rPr lang="en-US" sz="2300" kern="1200" dirty="0"/>
          </a:br>
          <a:r>
            <a:rPr lang="en-US" sz="2300" b="1" kern="1200" dirty="0"/>
            <a:t>Return from Inactive</a:t>
          </a:r>
        </a:p>
        <a:p>
          <a:pPr marL="171450" lvl="1" indent="-171450" algn="l" defTabSz="800100">
            <a:lnSpc>
              <a:spcPct val="90000"/>
            </a:lnSpc>
            <a:spcBef>
              <a:spcPct val="0"/>
            </a:spcBef>
            <a:spcAft>
              <a:spcPct val="15000"/>
            </a:spcAft>
            <a:buChar char="•"/>
          </a:pPr>
          <a:r>
            <a:rPr lang="en-US" sz="1800" kern="1200" dirty="0">
              <a:solidFill>
                <a:schemeClr val="accent1"/>
              </a:solidFill>
            </a:rPr>
            <a:t>Client has homeless events in the last 90 days and earlier, but has a gap between them of at least 90 days</a:t>
          </a:r>
        </a:p>
      </dsp:txBody>
      <dsp:txXfrm>
        <a:off x="3540699" y="1185489"/>
        <a:ext cx="1885949" cy="3599956"/>
      </dsp:txXfrm>
    </dsp:sp>
    <dsp:sp modelId="{2B65B493-A2D2-46F5-84CC-E132EF22CC8C}">
      <dsp:nvSpPr>
        <dsp:cNvPr id="0" name=""/>
        <dsp:cNvSpPr/>
      </dsp:nvSpPr>
      <dsp:spPr>
        <a:xfrm>
          <a:off x="5426649" y="1185489"/>
          <a:ext cx="1885949" cy="359995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kern="1200" dirty="0"/>
            <a:t> </a:t>
          </a:r>
          <a:br>
            <a:rPr lang="en-US" sz="2800" kern="1200" dirty="0"/>
          </a:br>
          <a:r>
            <a:rPr lang="en-US" sz="2800" b="1" kern="1200" dirty="0"/>
            <a:t>Active</a:t>
          </a:r>
          <a:br>
            <a:rPr lang="en-US" sz="2800" kern="1200" dirty="0"/>
          </a:br>
          <a:endParaRPr lang="en-US" sz="2800" kern="1200" dirty="0"/>
        </a:p>
        <a:p>
          <a:pPr marL="228600" lvl="1" indent="-228600" algn="l" defTabSz="977900">
            <a:lnSpc>
              <a:spcPct val="90000"/>
            </a:lnSpc>
            <a:spcBef>
              <a:spcPct val="0"/>
            </a:spcBef>
            <a:spcAft>
              <a:spcPct val="15000"/>
            </a:spcAft>
            <a:buChar char="•"/>
          </a:pPr>
          <a:r>
            <a:rPr lang="en-US" sz="2200" kern="1200" dirty="0">
              <a:solidFill>
                <a:schemeClr val="accent1"/>
              </a:solidFill>
            </a:rPr>
            <a:t>Homeless events in the last 90 days and earlier, not returning </a:t>
          </a:r>
          <a:r>
            <a:rPr lang="en-US" sz="2200" kern="1200" dirty="0" err="1">
              <a:solidFill>
                <a:schemeClr val="accent1"/>
              </a:solidFill>
            </a:rPr>
            <a:t>fro</a:t>
          </a:r>
          <a:endParaRPr lang="en-US" sz="2200" kern="1200" dirty="0">
            <a:solidFill>
              <a:schemeClr val="accent1"/>
            </a:solidFill>
          </a:endParaRPr>
        </a:p>
      </dsp:txBody>
      <dsp:txXfrm>
        <a:off x="5426649" y="1185489"/>
        <a:ext cx="1885949" cy="3599956"/>
      </dsp:txXfrm>
    </dsp:sp>
    <dsp:sp modelId="{14FE5452-D573-4A6C-9F2F-DBCB001354E6}">
      <dsp:nvSpPr>
        <dsp:cNvPr id="0" name=""/>
        <dsp:cNvSpPr/>
      </dsp:nvSpPr>
      <dsp:spPr>
        <a:xfrm>
          <a:off x="0" y="4598669"/>
          <a:ext cx="7315200" cy="358489"/>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C964-BB95-4799-8308-EFF9C5662840}">
      <dsp:nvSpPr>
        <dsp:cNvPr id="0" name=""/>
        <dsp:cNvSpPr/>
      </dsp:nvSpPr>
      <dsp:spPr>
        <a:xfrm>
          <a:off x="1235766" y="464"/>
          <a:ext cx="2306462" cy="158915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8D777-B68A-42B3-B74C-4618C48AF905}">
      <dsp:nvSpPr>
        <dsp:cNvPr id="0" name=""/>
        <dsp:cNvSpPr/>
      </dsp:nvSpPr>
      <dsp:spPr>
        <a:xfrm>
          <a:off x="1235766" y="1589616"/>
          <a:ext cx="2306462"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dirty="0"/>
            <a:t>Veterans</a:t>
          </a:r>
        </a:p>
      </dsp:txBody>
      <dsp:txXfrm>
        <a:off x="1235766" y="1589616"/>
        <a:ext cx="2306462" cy="855697"/>
      </dsp:txXfrm>
    </dsp:sp>
    <dsp:sp modelId="{C037F20A-818B-4A5B-B1D0-C9DD7B150A9A}">
      <dsp:nvSpPr>
        <dsp:cNvPr id="0" name=""/>
        <dsp:cNvSpPr/>
      </dsp:nvSpPr>
      <dsp:spPr>
        <a:xfrm>
          <a:off x="3772971" y="464"/>
          <a:ext cx="2306462" cy="158915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99FC1-2E16-4FF0-82D3-056E7B4C6A96}">
      <dsp:nvSpPr>
        <dsp:cNvPr id="0" name=""/>
        <dsp:cNvSpPr/>
      </dsp:nvSpPr>
      <dsp:spPr>
        <a:xfrm>
          <a:off x="3772971" y="1589616"/>
          <a:ext cx="2306462"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a:t>Youth</a:t>
          </a:r>
        </a:p>
      </dsp:txBody>
      <dsp:txXfrm>
        <a:off x="3772971" y="1589616"/>
        <a:ext cx="2306462" cy="855697"/>
      </dsp:txXfrm>
    </dsp:sp>
    <dsp:sp modelId="{A43783DF-F5F9-4B54-9B25-B73A6886B2E5}">
      <dsp:nvSpPr>
        <dsp:cNvPr id="0" name=""/>
        <dsp:cNvSpPr/>
      </dsp:nvSpPr>
      <dsp:spPr>
        <a:xfrm>
          <a:off x="1235766" y="2675960"/>
          <a:ext cx="2306462" cy="1589152"/>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FA8C5-BDDC-4F7E-A73D-F389BA75F289}">
      <dsp:nvSpPr>
        <dsp:cNvPr id="0" name=""/>
        <dsp:cNvSpPr/>
      </dsp:nvSpPr>
      <dsp:spPr>
        <a:xfrm>
          <a:off x="1235766" y="4265113"/>
          <a:ext cx="2306462"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a:t>Families</a:t>
          </a:r>
        </a:p>
      </dsp:txBody>
      <dsp:txXfrm>
        <a:off x="1235766" y="4265113"/>
        <a:ext cx="2306462" cy="855697"/>
      </dsp:txXfrm>
    </dsp:sp>
    <dsp:sp modelId="{B97FD7F9-738E-4B5E-9CF9-58F4A340F2B5}">
      <dsp:nvSpPr>
        <dsp:cNvPr id="0" name=""/>
        <dsp:cNvSpPr/>
      </dsp:nvSpPr>
      <dsp:spPr>
        <a:xfrm>
          <a:off x="3772971" y="2675960"/>
          <a:ext cx="2306462" cy="158915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37CBA-EF48-4FF4-9392-4EE7B23A4855}">
      <dsp:nvSpPr>
        <dsp:cNvPr id="0" name=""/>
        <dsp:cNvSpPr/>
      </dsp:nvSpPr>
      <dsp:spPr>
        <a:xfrm>
          <a:off x="3772971" y="4265113"/>
          <a:ext cx="2306462"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marL="0" lvl="0" indent="0" algn="ctr" defTabSz="1689100">
            <a:lnSpc>
              <a:spcPct val="90000"/>
            </a:lnSpc>
            <a:spcBef>
              <a:spcPct val="0"/>
            </a:spcBef>
            <a:spcAft>
              <a:spcPct val="35000"/>
            </a:spcAft>
            <a:buNone/>
          </a:pPr>
          <a:r>
            <a:rPr lang="en-US" sz="3800" kern="1200" dirty="0"/>
            <a:t>Chronic</a:t>
          </a:r>
        </a:p>
      </dsp:txBody>
      <dsp:txXfrm>
        <a:off x="3772971" y="4265113"/>
        <a:ext cx="2306462" cy="85569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A978C-4F65-27AF-6F27-2A22E1D00F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A3D113-7BDF-E9DB-B8FB-1F5146A68C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CBA101-13FD-42C9-A44C-B72A318382B7}" type="datetimeFigureOut">
              <a:rPr lang="en-US" smtClean="0"/>
              <a:t>6/27/2023</a:t>
            </a:fld>
            <a:endParaRPr lang="en-US"/>
          </a:p>
        </p:txBody>
      </p:sp>
      <p:sp>
        <p:nvSpPr>
          <p:cNvPr id="4" name="Footer Placeholder 3">
            <a:extLst>
              <a:ext uri="{FF2B5EF4-FFF2-40B4-BE49-F238E27FC236}">
                <a16:creationId xmlns:a16="http://schemas.microsoft.com/office/drawing/2014/main" id="{2B735C13-8D19-0919-BFD1-83F3464213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DA2627-F2A7-5C05-ADD5-F2C5F1A27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34BF7-FBE5-4012-8E0F-0809C018A1CB}" type="slidenum">
              <a:rPr lang="en-US" smtClean="0"/>
              <a:t>‹#›</a:t>
            </a:fld>
            <a:endParaRPr lang="en-US"/>
          </a:p>
        </p:txBody>
      </p:sp>
    </p:spTree>
    <p:extLst>
      <p:ext uri="{BB962C8B-B14F-4D97-AF65-F5344CB8AC3E}">
        <p14:creationId xmlns:p14="http://schemas.microsoft.com/office/powerpoint/2010/main" val="239537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AF77E-1D59-4349-969D-40A5A926BBFA}"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F4E78-D1A6-4C9F-ADE2-C8AA27756A9E}" type="slidenum">
              <a:rPr lang="en-US" smtClean="0"/>
              <a:t>‹#›</a:t>
            </a:fld>
            <a:endParaRPr lang="en-US"/>
          </a:p>
        </p:txBody>
      </p:sp>
    </p:spTree>
    <p:extLst>
      <p:ext uri="{BB962C8B-B14F-4D97-AF65-F5344CB8AC3E}">
        <p14:creationId xmlns:p14="http://schemas.microsoft.com/office/powerpoint/2010/main" val="398273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a:t>
            </a:fld>
            <a:endParaRPr lang="en-US"/>
          </a:p>
        </p:txBody>
      </p:sp>
    </p:spTree>
    <p:extLst>
      <p:ext uri="{BB962C8B-B14F-4D97-AF65-F5344CB8AC3E}">
        <p14:creationId xmlns:p14="http://schemas.microsoft.com/office/powerpoint/2010/main" val="270354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since 2017, experiencing an overall increase of 6%. </a:t>
            </a:r>
          </a:p>
          <a:p>
            <a:r>
              <a:rPr lang="en-US" dirty="0"/>
              <a:t>In 2022, counts of individuals (421,392 people) and individuals experiencing chronic homelessness (127,768) reached record highs.</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17</a:t>
            </a:fld>
            <a:endParaRPr lang="en-US"/>
          </a:p>
        </p:txBody>
      </p:sp>
    </p:spTree>
    <p:extLst>
      <p:ext uri="{BB962C8B-B14F-4D97-AF65-F5344CB8AC3E}">
        <p14:creationId xmlns:p14="http://schemas.microsoft.com/office/powerpoint/2010/main" val="183677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18</a:t>
            </a:fld>
            <a:endParaRPr lang="en-US"/>
          </a:p>
        </p:txBody>
      </p:sp>
    </p:spTree>
    <p:extLst>
      <p:ext uri="{BB962C8B-B14F-4D97-AF65-F5344CB8AC3E}">
        <p14:creationId xmlns:p14="http://schemas.microsoft.com/office/powerpoint/2010/main" val="24644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21</a:t>
            </a:fld>
            <a:endParaRPr lang="en-US"/>
          </a:p>
        </p:txBody>
      </p:sp>
    </p:spTree>
    <p:extLst>
      <p:ext uri="{BB962C8B-B14F-4D97-AF65-F5344CB8AC3E}">
        <p14:creationId xmlns:p14="http://schemas.microsoft.com/office/powerpoint/2010/main" val="239679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34</a:t>
            </a:fld>
            <a:endParaRPr lang="en-US"/>
          </a:p>
        </p:txBody>
      </p:sp>
    </p:spTree>
    <p:extLst>
      <p:ext uri="{BB962C8B-B14F-4D97-AF65-F5344CB8AC3E}">
        <p14:creationId xmlns:p14="http://schemas.microsoft.com/office/powerpoint/2010/main" val="301650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38</a:t>
            </a:fld>
            <a:endParaRPr lang="en-US"/>
          </a:p>
        </p:txBody>
      </p:sp>
    </p:spTree>
    <p:extLst>
      <p:ext uri="{BB962C8B-B14F-4D97-AF65-F5344CB8AC3E}">
        <p14:creationId xmlns:p14="http://schemas.microsoft.com/office/powerpoint/2010/main" val="293827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Racial Equity Committee of the Blueprint Council began working with TAC in the Fall of 2022 to delve further into racial disparities in the Indianapolis homeless response system. In the Spring 2023, the Blueprint Council engaged in a half-day retreat facilitated to TAC’s Racial Equity Action Lab and established the following 18-month goal to unify the Indianapolis CoC and to be intentional in working to eliminate racial disparities in homelessness and across our homeless response system. </a:t>
            </a:r>
          </a:p>
        </p:txBody>
      </p:sp>
      <p:sp>
        <p:nvSpPr>
          <p:cNvPr id="4" name="Slide Number Placeholder 3"/>
          <p:cNvSpPr>
            <a:spLocks noGrp="1"/>
          </p:cNvSpPr>
          <p:nvPr>
            <p:ph type="sldNum" sz="quarter" idx="5"/>
          </p:nvPr>
        </p:nvSpPr>
        <p:spPr/>
        <p:txBody>
          <a:bodyPr/>
          <a:lstStyle/>
          <a:p>
            <a:fld id="{59AF4E78-D1A6-4C9F-ADE2-C8AA27756A9E}" type="slidenum">
              <a:rPr lang="en-US" smtClean="0"/>
              <a:t>41</a:t>
            </a:fld>
            <a:endParaRPr lang="en-US"/>
          </a:p>
        </p:txBody>
      </p:sp>
    </p:spTree>
    <p:extLst>
      <p:ext uri="{BB962C8B-B14F-4D97-AF65-F5344CB8AC3E}">
        <p14:creationId xmlns:p14="http://schemas.microsoft.com/office/powerpoint/2010/main" val="424342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Eliminate the VI-SPDAT, create a new assessment tool that captures Black vulnerability and ensures equitable access to housing and services across all types of housing, and ensure assessors reflect the demographics of those experiencing homelessness, and ensure assessments are happening in the places where Black people are showing up.</a:t>
            </a:r>
          </a:p>
          <a:p>
            <a:r>
              <a:rPr lang="en-US" dirty="0"/>
              <a:t>2.) Take lessons learned from the non-congregate shelter- cross agency, cross function coordination- and relaunch physical, centralized housing command center under </a:t>
            </a:r>
            <a:r>
              <a:rPr lang="en-US" dirty="0" err="1"/>
              <a:t>HomeNow</a:t>
            </a:r>
            <a:r>
              <a:rPr lang="en-US" dirty="0"/>
              <a:t> to bring together outreach teams, assessors, navigators, case managers, and housing acquisition to form focused, coordinated housing teams and deploy those teams to where people show up in the system.</a:t>
            </a:r>
          </a:p>
          <a:p>
            <a:r>
              <a:rPr lang="en-US" dirty="0"/>
              <a:t>3.) Expand high-quality, high-performing housing case management services centered in Housing First across the Continuum of Care with a focus on reducing returns to homelessness, which are also higher among Black households.</a:t>
            </a:r>
          </a:p>
        </p:txBody>
      </p:sp>
      <p:sp>
        <p:nvSpPr>
          <p:cNvPr id="4" name="Slide Number Placeholder 3"/>
          <p:cNvSpPr>
            <a:spLocks noGrp="1"/>
          </p:cNvSpPr>
          <p:nvPr>
            <p:ph type="sldNum" sz="quarter" idx="5"/>
          </p:nvPr>
        </p:nvSpPr>
        <p:spPr/>
        <p:txBody>
          <a:bodyPr/>
          <a:lstStyle/>
          <a:p>
            <a:fld id="{59AF4E78-D1A6-4C9F-ADE2-C8AA27756A9E}" type="slidenum">
              <a:rPr lang="en-US" smtClean="0"/>
              <a:t>42</a:t>
            </a:fld>
            <a:endParaRPr lang="en-US"/>
          </a:p>
        </p:txBody>
      </p:sp>
    </p:spTree>
    <p:extLst>
      <p:ext uri="{BB962C8B-B14F-4D97-AF65-F5344CB8AC3E}">
        <p14:creationId xmlns:p14="http://schemas.microsoft.com/office/powerpoint/2010/main" val="360176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43</a:t>
            </a:fld>
            <a:endParaRPr lang="en-US"/>
          </a:p>
        </p:txBody>
      </p:sp>
    </p:spTree>
    <p:extLst>
      <p:ext uri="{BB962C8B-B14F-4D97-AF65-F5344CB8AC3E}">
        <p14:creationId xmlns:p14="http://schemas.microsoft.com/office/powerpoint/2010/main" val="392163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agreement- asking individuals AND organizations to sign on to these agreements formalizing your (1) support of this goal, (2) your commitment to engage in the various workgroups to advance this goal, and (3) your standing as an active CoC member. These agreements will be reviewed by the Blueprint Council to determine who is aligned and who is not. </a:t>
            </a:r>
          </a:p>
          <a:p>
            <a:endParaRPr lang="en-US" dirty="0"/>
          </a:p>
          <a:p>
            <a:r>
              <a:rPr lang="en-US" dirty="0"/>
              <a:t>CoC Membership, based on these signed agreements, will be posted on the CoC website and listed by organization. CoC Membership, as laid out in the CoC charter, is based on: </a:t>
            </a:r>
          </a:p>
          <a:p>
            <a:pPr marL="171450" indent="-171450">
              <a:buFont typeface="Arial" panose="020B0604020202020204" pitchFamily="34" charset="0"/>
              <a:buChar char="•"/>
            </a:pPr>
            <a:r>
              <a:rPr lang="en-US" dirty="0"/>
              <a:t>Self-identified lived experience of homelessness OR</a:t>
            </a:r>
          </a:p>
          <a:p>
            <a:pPr marL="171450" indent="-171450">
              <a:buFont typeface="Arial" panose="020B0604020202020204" pitchFamily="34" charset="0"/>
              <a:buChar char="•"/>
            </a:pPr>
            <a:r>
              <a:rPr lang="en-US" dirty="0"/>
              <a:t>Commitment to strategic plan to end homelessness as demonstrated by a signed membership statement</a:t>
            </a:r>
          </a:p>
          <a:p>
            <a:pPr marL="171450" indent="-171450">
              <a:buFont typeface="Arial" panose="020B0604020202020204" pitchFamily="34" charset="0"/>
              <a:buChar char="•"/>
            </a:pPr>
            <a:r>
              <a:rPr lang="en-US" dirty="0"/>
              <a:t>Membership includes authority to vote for elected BPC seats and for charter/governance changes </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45</a:t>
            </a:fld>
            <a:endParaRPr lang="en-US"/>
          </a:p>
        </p:txBody>
      </p:sp>
    </p:spTree>
    <p:extLst>
      <p:ext uri="{BB962C8B-B14F-4D97-AF65-F5344CB8AC3E}">
        <p14:creationId xmlns:p14="http://schemas.microsoft.com/office/powerpoint/2010/main" val="413947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tactical areas with have a set of workgroups that will be convening primarily in-person to operationalize strategies, dig into data and by-name lists, and create action plans that will be shared with the Blueprint Council. Workgroup membership will be tracked by member, affiliation, and demographics and reported to the Blueprint Council. Workgroups will begin launching in July. </a:t>
            </a:r>
          </a:p>
        </p:txBody>
      </p:sp>
      <p:sp>
        <p:nvSpPr>
          <p:cNvPr id="4" name="Slide Number Placeholder 3"/>
          <p:cNvSpPr>
            <a:spLocks noGrp="1"/>
          </p:cNvSpPr>
          <p:nvPr>
            <p:ph type="sldNum" sz="quarter" idx="5"/>
          </p:nvPr>
        </p:nvSpPr>
        <p:spPr/>
        <p:txBody>
          <a:bodyPr/>
          <a:lstStyle/>
          <a:p>
            <a:fld id="{59AF4E78-D1A6-4C9F-ADE2-C8AA27756A9E}" type="slidenum">
              <a:rPr lang="en-US" smtClean="0"/>
              <a:t>46</a:t>
            </a:fld>
            <a:endParaRPr lang="en-US"/>
          </a:p>
        </p:txBody>
      </p:sp>
    </p:spTree>
    <p:extLst>
      <p:ext uri="{BB962C8B-B14F-4D97-AF65-F5344CB8AC3E}">
        <p14:creationId xmlns:p14="http://schemas.microsoft.com/office/powerpoint/2010/main" val="150421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AF4E78-D1A6-4C9F-ADE2-C8AA27756A9E}" type="slidenum">
              <a:rPr lang="en-US" smtClean="0"/>
              <a:t>3</a:t>
            </a:fld>
            <a:endParaRPr lang="en-US"/>
          </a:p>
        </p:txBody>
      </p:sp>
    </p:spTree>
    <p:extLst>
      <p:ext uri="{BB962C8B-B14F-4D97-AF65-F5344CB8AC3E}">
        <p14:creationId xmlns:p14="http://schemas.microsoft.com/office/powerpoint/2010/main" val="3814296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47</a:t>
            </a:fld>
            <a:endParaRPr lang="en-US"/>
          </a:p>
        </p:txBody>
      </p:sp>
    </p:spTree>
    <p:extLst>
      <p:ext uri="{BB962C8B-B14F-4D97-AF65-F5344CB8AC3E}">
        <p14:creationId xmlns:p14="http://schemas.microsoft.com/office/powerpoint/2010/main" val="379471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 Support Entities- Collaborative Applicant (City of Indianapolis, DMD), CoC/HMIS/CES Lead Agency (CHIP)</a:t>
            </a:r>
          </a:p>
        </p:txBody>
      </p:sp>
      <p:sp>
        <p:nvSpPr>
          <p:cNvPr id="4" name="Slide Number Placeholder 3"/>
          <p:cNvSpPr>
            <a:spLocks noGrp="1"/>
          </p:cNvSpPr>
          <p:nvPr>
            <p:ph type="sldNum" sz="quarter" idx="5"/>
          </p:nvPr>
        </p:nvSpPr>
        <p:spPr/>
        <p:txBody>
          <a:bodyPr/>
          <a:lstStyle/>
          <a:p>
            <a:fld id="{59AF4E78-D1A6-4C9F-ADE2-C8AA27756A9E}" type="slidenum">
              <a:rPr lang="en-US" smtClean="0"/>
              <a:t>6</a:t>
            </a:fld>
            <a:endParaRPr lang="en-US"/>
          </a:p>
        </p:txBody>
      </p:sp>
    </p:spTree>
    <p:extLst>
      <p:ext uri="{BB962C8B-B14F-4D97-AF65-F5344CB8AC3E}">
        <p14:creationId xmlns:p14="http://schemas.microsoft.com/office/powerpoint/2010/main" val="188824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Belief that we are made stronger through participation of a broad and diverse membership that embraces the mission, vision, and goals set forth by the Community Plan and through the Blueprint Council.</a:t>
            </a:r>
          </a:p>
        </p:txBody>
      </p:sp>
      <p:sp>
        <p:nvSpPr>
          <p:cNvPr id="4" name="Slide Number Placeholder 3"/>
          <p:cNvSpPr>
            <a:spLocks noGrp="1"/>
          </p:cNvSpPr>
          <p:nvPr>
            <p:ph type="sldNum" sz="quarter" idx="5"/>
          </p:nvPr>
        </p:nvSpPr>
        <p:spPr/>
        <p:txBody>
          <a:bodyPr/>
          <a:lstStyle/>
          <a:p>
            <a:fld id="{59AF4E78-D1A6-4C9F-ADE2-C8AA27756A9E}" type="slidenum">
              <a:rPr lang="en-US" smtClean="0"/>
              <a:t>9</a:t>
            </a:fld>
            <a:endParaRPr lang="en-US"/>
          </a:p>
        </p:txBody>
      </p:sp>
    </p:spTree>
    <p:extLst>
      <p:ext uri="{BB962C8B-B14F-4D97-AF65-F5344CB8AC3E}">
        <p14:creationId xmlns:p14="http://schemas.microsoft.com/office/powerpoint/2010/main" val="336645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NAEH recently released State of Homelessness report</a:t>
            </a:r>
          </a:p>
          <a:p>
            <a:pPr marL="171450" indent="-171450">
              <a:buFontTx/>
              <a:buChar char="-"/>
            </a:pPr>
            <a:r>
              <a:rPr lang="en-US" dirty="0"/>
              <a:t>Uses PIT and HIC</a:t>
            </a:r>
          </a:p>
          <a:p>
            <a:pPr marL="171450" indent="-171450">
              <a:buFontTx/>
              <a:buChar char="-"/>
            </a:pPr>
            <a:r>
              <a:rPr lang="en-US" dirty="0"/>
              <a:t>Static, one night data but used to analyze trends across the nation</a:t>
            </a:r>
          </a:p>
        </p:txBody>
      </p:sp>
      <p:sp>
        <p:nvSpPr>
          <p:cNvPr id="4" name="Slide Number Placeholder 3"/>
          <p:cNvSpPr>
            <a:spLocks noGrp="1"/>
          </p:cNvSpPr>
          <p:nvPr>
            <p:ph type="sldNum" sz="quarter" idx="5"/>
          </p:nvPr>
        </p:nvSpPr>
        <p:spPr/>
        <p:txBody>
          <a:bodyPr/>
          <a:lstStyle/>
          <a:p>
            <a:fld id="{59AF4E78-D1A6-4C9F-ADE2-C8AA27756A9E}" type="slidenum">
              <a:rPr lang="en-US" smtClean="0"/>
              <a:t>11</a:t>
            </a:fld>
            <a:endParaRPr lang="en-US"/>
          </a:p>
        </p:txBody>
      </p:sp>
    </p:spTree>
    <p:extLst>
      <p:ext uri="{BB962C8B-B14F-4D97-AF65-F5344CB8AC3E}">
        <p14:creationId xmlns:p14="http://schemas.microsoft.com/office/powerpoint/2010/main" val="122505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since 2017, experiencing an overall increase of 6%. </a:t>
            </a:r>
          </a:p>
          <a:p>
            <a:r>
              <a:rPr lang="en-US" dirty="0"/>
              <a:t>In 2022, counts of individuals (421,392 people) and individuals experiencing chronic homelessness (127,768) reached record highs.</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13</a:t>
            </a:fld>
            <a:endParaRPr lang="en-US"/>
          </a:p>
        </p:txBody>
      </p:sp>
    </p:spTree>
    <p:extLst>
      <p:ext uri="{BB962C8B-B14F-4D97-AF65-F5344CB8AC3E}">
        <p14:creationId xmlns:p14="http://schemas.microsoft.com/office/powerpoint/2010/main" val="152240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since 2017, experiencing an overall increase of 6%. </a:t>
            </a:r>
          </a:p>
          <a:p>
            <a:r>
              <a:rPr lang="en-US" dirty="0"/>
              <a:t>In 2022, counts of individuals (421,392 people) and individuals experiencing chronic homelessness (127,768) reached record highs.</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14</a:t>
            </a:fld>
            <a:endParaRPr lang="en-US"/>
          </a:p>
        </p:txBody>
      </p:sp>
    </p:spTree>
    <p:extLst>
      <p:ext uri="{BB962C8B-B14F-4D97-AF65-F5344CB8AC3E}">
        <p14:creationId xmlns:p14="http://schemas.microsoft.com/office/powerpoint/2010/main" val="44324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since 2017, experiencing an overall increase of 6%. </a:t>
            </a:r>
          </a:p>
          <a:p>
            <a:r>
              <a:rPr lang="en-US" dirty="0"/>
              <a:t>In 2022, counts of individuals (421,392 people) and individuals experiencing chronic homelessness (127,768) reached record highs.</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15</a:t>
            </a:fld>
            <a:endParaRPr lang="en-US"/>
          </a:p>
        </p:txBody>
      </p:sp>
    </p:spTree>
    <p:extLst>
      <p:ext uri="{BB962C8B-B14F-4D97-AF65-F5344CB8AC3E}">
        <p14:creationId xmlns:p14="http://schemas.microsoft.com/office/powerpoint/2010/main" val="75568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Homelessness has been on the rise since 2017, experiencing an overall increase of 6%. </a:t>
            </a:r>
          </a:p>
          <a:p>
            <a:r>
              <a:rPr lang="en-US" dirty="0"/>
              <a:t>In 2022, counts of individuals (421,392 people) and individuals experiencing chronic homelessness (127,768) reached record highs.</a:t>
            </a:r>
          </a:p>
          <a:p>
            <a:endParaRPr lang="en-US" dirty="0"/>
          </a:p>
        </p:txBody>
      </p:sp>
      <p:sp>
        <p:nvSpPr>
          <p:cNvPr id="4" name="Slide Number Placeholder 3"/>
          <p:cNvSpPr>
            <a:spLocks noGrp="1"/>
          </p:cNvSpPr>
          <p:nvPr>
            <p:ph type="sldNum" sz="quarter" idx="5"/>
          </p:nvPr>
        </p:nvSpPr>
        <p:spPr/>
        <p:txBody>
          <a:bodyPr/>
          <a:lstStyle/>
          <a:p>
            <a:fld id="{59AF4E78-D1A6-4C9F-ADE2-C8AA27756A9E}" type="slidenum">
              <a:rPr lang="en-US" smtClean="0"/>
              <a:t>16</a:t>
            </a:fld>
            <a:endParaRPr lang="en-US"/>
          </a:p>
        </p:txBody>
      </p:sp>
    </p:spTree>
    <p:extLst>
      <p:ext uri="{BB962C8B-B14F-4D97-AF65-F5344CB8AC3E}">
        <p14:creationId xmlns:p14="http://schemas.microsoft.com/office/powerpoint/2010/main" val="79196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7" name="Rectangle 6"/>
          <p:cNvSpPr/>
          <p:nvPr userDrawn="1"/>
        </p:nvSpPr>
        <p:spPr>
          <a:xfrm>
            <a:off x="0" y="761999"/>
            <a:ext cx="888415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048313" y="761999"/>
            <a:ext cx="3143688"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r">
              <a:defRPr sz="6600" i="1" cap="none" spc="0" baseline="0">
                <a:solidFill>
                  <a:srgbClr val="FFFFFF"/>
                </a:solidFill>
                <a:latin typeface="Amasis MT Pro" panose="02040504050005020304" pitchFamily="18" charset="0"/>
              </a:defRPr>
            </a:lvl1pPr>
          </a:lstStyle>
          <a:p>
            <a:r>
              <a:rPr lang="en-US" sz="7200" i="1" cap="none">
                <a:solidFill>
                  <a:schemeClr val="bg1"/>
                </a:solidFill>
                <a:latin typeface="Amasis MT Pro Medium" panose="02040604050005020304" pitchFamily="18" charset="0"/>
              </a:rPr>
              <a:t>Title</a:t>
            </a:r>
            <a:r>
              <a:rPr lang="en-US" sz="7200">
                <a:solidFill>
                  <a:schemeClr val="bg1"/>
                </a:solidFill>
              </a:rPr>
              <a:t> </a:t>
            </a:r>
            <a:br>
              <a:rPr lang="en-US" sz="7200">
                <a:solidFill>
                  <a:schemeClr val="bg1"/>
                </a:solidFill>
              </a:rPr>
            </a:br>
            <a:r>
              <a:rPr lang="en-US" sz="4800" i="0" cap="none" spc="300">
                <a:solidFill>
                  <a:schemeClr val="bg1"/>
                </a:solidFill>
                <a:latin typeface="+mj-lt"/>
              </a:rPr>
              <a:t>SUBTITLE</a:t>
            </a:r>
            <a:br>
              <a:rPr lang="en-US" sz="7200" i="0" cap="none" spc="300">
                <a:solidFill>
                  <a:schemeClr val="bg1"/>
                </a:solidFill>
                <a:latin typeface="+mj-lt"/>
              </a:rPr>
            </a:br>
            <a:r>
              <a:rPr lang="en-US" sz="4400" i="0" cap="none" spc="300">
                <a:solidFill>
                  <a:schemeClr val="bg1"/>
                </a:solidFill>
                <a:latin typeface="Filson Pro Bold" panose="02000000000000000000" pitchFamily="50" charset="0"/>
              </a:rPr>
              <a:t>DATE</a:t>
            </a:r>
            <a:endParaRPr lang="en-US"/>
          </a:p>
        </p:txBody>
      </p:sp>
      <p:sp>
        <p:nvSpPr>
          <p:cNvPr id="3" name="Subtitle 2"/>
          <p:cNvSpPr>
            <a:spLocks noGrp="1"/>
          </p:cNvSpPr>
          <p:nvPr>
            <p:ph type="subTitle" idx="1" hasCustomPrompt="1"/>
          </p:nvPr>
        </p:nvSpPr>
        <p:spPr>
          <a:xfrm>
            <a:off x="1100015" y="4670246"/>
            <a:ext cx="7315200" cy="914400"/>
          </a:xfrm>
        </p:spPr>
        <p:txBody>
          <a:bodyPr anchor="t">
            <a:normAutofit/>
          </a:bodyPr>
          <a:lstStyle>
            <a:lvl1pPr marL="0" indent="0" algn="r">
              <a:buNone/>
              <a:defRPr sz="1600" cap="none" spc="0" baseline="0">
                <a:solidFill>
                  <a:schemeClr val="accent1">
                    <a:lumMod val="20000"/>
                    <a:lumOff val="80000"/>
                  </a:schemeClr>
                </a:solidFill>
                <a:latin typeface="Filson Pro" panose="02000000000000000000" pitchFamily="50"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lgn="r"/>
            <a:r>
              <a:rPr lang="en-US" sz="1600">
                <a:solidFill>
                  <a:schemeClr val="bg1"/>
                </a:solidFill>
                <a:latin typeface="Filson Pro" panose="02000000000000000000" pitchFamily="50" charset="0"/>
              </a:rPr>
              <a:t>Coalition for Homelessness Intervention and Prevention</a:t>
            </a:r>
          </a:p>
          <a:p>
            <a:pPr algn="r"/>
            <a:r>
              <a:rPr lang="en-US" sz="1600">
                <a:solidFill>
                  <a:schemeClr val="bg1"/>
                </a:solidFill>
                <a:latin typeface="Filson Pro" panose="02000000000000000000" pitchFamily="50" charset="0"/>
              </a:rPr>
              <a:t>in partnership with the Indianapolis Continuum of Care </a:t>
            </a:r>
          </a:p>
        </p:txBody>
      </p:sp>
      <p:pic>
        <p:nvPicPr>
          <p:cNvPr id="9" name="Picture 8">
            <a:extLst>
              <a:ext uri="{FF2B5EF4-FFF2-40B4-BE49-F238E27FC236}">
                <a16:creationId xmlns:a16="http://schemas.microsoft.com/office/drawing/2014/main" id="{F4FE6F0E-960A-4B7C-8E82-EAA6CC146062}"/>
              </a:ext>
            </a:extLst>
          </p:cNvPr>
          <p:cNvPicPr>
            <a:picLocks noChangeAspect="1"/>
          </p:cNvPicPr>
          <p:nvPr userDrawn="1"/>
        </p:nvPicPr>
        <p:blipFill>
          <a:blip r:embed="rId2"/>
          <a:stretch>
            <a:fillRect/>
          </a:stretch>
        </p:blipFill>
        <p:spPr>
          <a:xfrm>
            <a:off x="9228734" y="1190626"/>
            <a:ext cx="2267577" cy="2181690"/>
          </a:xfrm>
          <a:prstGeom prst="rect">
            <a:avLst/>
          </a:prstGeom>
        </p:spPr>
      </p:pic>
      <p:pic>
        <p:nvPicPr>
          <p:cNvPr id="10" name="Picture 9">
            <a:extLst>
              <a:ext uri="{FF2B5EF4-FFF2-40B4-BE49-F238E27FC236}">
                <a16:creationId xmlns:a16="http://schemas.microsoft.com/office/drawing/2014/main" id="{465C1DAA-059A-462F-BFDD-39EB734B19C3}"/>
              </a:ext>
            </a:extLst>
          </p:cNvPr>
          <p:cNvPicPr>
            <a:picLocks noChangeAspect="1"/>
          </p:cNvPicPr>
          <p:nvPr userDrawn="1"/>
        </p:nvPicPr>
        <p:blipFill>
          <a:blip r:embed="rId3"/>
          <a:stretch>
            <a:fillRect/>
          </a:stretch>
        </p:blipFill>
        <p:spPr>
          <a:xfrm>
            <a:off x="9234316" y="3826448"/>
            <a:ext cx="2267576" cy="1629472"/>
          </a:xfrm>
          <a:prstGeom prst="rect">
            <a:avLst/>
          </a:prstGeom>
        </p:spPr>
      </p:pic>
    </p:spTree>
    <p:extLst>
      <p:ext uri="{BB962C8B-B14F-4D97-AF65-F5344CB8AC3E}">
        <p14:creationId xmlns:p14="http://schemas.microsoft.com/office/powerpoint/2010/main" val="32327177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0" cap="none" spc="300" baseline="0"/>
            </a:lvl1pPr>
          </a:lstStyle>
          <a:p>
            <a:r>
              <a:rPr lang="en-US"/>
              <a:t>AGENDA</a:t>
            </a:r>
          </a:p>
        </p:txBody>
      </p:sp>
      <p:sp>
        <p:nvSpPr>
          <p:cNvPr id="3" name="Content Placeholder 2"/>
          <p:cNvSpPr>
            <a:spLocks noGrp="1"/>
          </p:cNvSpPr>
          <p:nvPr>
            <p:ph idx="1"/>
          </p:nvPr>
        </p:nvSpPr>
        <p:spPr/>
        <p:txBody>
          <a:bodyPr/>
          <a:lstStyle>
            <a:lvl1pPr>
              <a:defRPr sz="1600" cap="none" baseline="0">
                <a:solidFill>
                  <a:schemeClr val="accent1">
                    <a:lumMod val="50000"/>
                  </a:schemeClr>
                </a:solidFill>
                <a:latin typeface="Filson Pro" panose="02000000000000000000" pitchFamily="50" charset="0"/>
              </a:defRPr>
            </a:lvl1pPr>
            <a:lvl2pPr>
              <a:defRPr sz="1400">
                <a:solidFill>
                  <a:schemeClr val="accent1">
                    <a:lumMod val="50000"/>
                  </a:schemeClr>
                </a:solidFill>
                <a:latin typeface="Filson Pro" panose="02000000000000000000" pitchFamily="50" charset="0"/>
              </a:defRPr>
            </a:lvl2pPr>
            <a:lvl3pPr>
              <a:defRPr sz="1200">
                <a:solidFill>
                  <a:schemeClr val="accent1">
                    <a:lumMod val="50000"/>
                  </a:schemeClr>
                </a:solidFill>
                <a:latin typeface="Filson Pro" panose="02000000000000000000" pitchFamily="50" charset="0"/>
              </a:defRPr>
            </a:lvl3pPr>
            <a:lvl4pPr>
              <a:defRPr sz="1200">
                <a:solidFill>
                  <a:schemeClr val="accent1">
                    <a:lumMod val="50000"/>
                  </a:schemeClr>
                </a:solidFill>
                <a:latin typeface="Filson Pro" panose="02000000000000000000" pitchFamily="50" charset="0"/>
              </a:defRPr>
            </a:lvl4pPr>
            <a:lvl5pPr>
              <a:defRPr sz="1200">
                <a:solidFill>
                  <a:schemeClr val="accent1">
                    <a:lumMod val="50000"/>
                  </a:schemeClr>
                </a:solidFill>
                <a:latin typeface="Filson Pro" panose="020000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509B7B5-BA81-48F7-8709-0521F09C7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13269E52-C85A-4FEC-B7AD-36E276074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46109"/>
            <a:ext cx="914400" cy="914400"/>
          </a:xfrm>
          <a:prstGeom prst="rect">
            <a:avLst/>
          </a:prstGeom>
        </p:spPr>
      </p:pic>
    </p:spTree>
    <p:extLst>
      <p:ext uri="{BB962C8B-B14F-4D97-AF65-F5344CB8AC3E}">
        <p14:creationId xmlns:p14="http://schemas.microsoft.com/office/powerpoint/2010/main" val="11309599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cap="none" spc="300" baseline="0">
                <a:latin typeface="+mj-lt"/>
              </a:defRPr>
            </a:lvl1pPr>
          </a:lstStyle>
          <a:p>
            <a:r>
              <a:rPr lang="en-US"/>
              <a:t>SLIDE TITLE IN ALL CAPS</a:t>
            </a:r>
          </a:p>
        </p:txBody>
      </p:sp>
      <p:sp>
        <p:nvSpPr>
          <p:cNvPr id="3" name="Content Placeholder 2"/>
          <p:cNvSpPr>
            <a:spLocks noGrp="1"/>
          </p:cNvSpPr>
          <p:nvPr>
            <p:ph idx="1" hasCustomPrompt="1"/>
          </p:nvPr>
        </p:nvSpPr>
        <p:spPr/>
        <p:txBody>
          <a:bodyPr/>
          <a:lstStyle>
            <a:lvl1pPr>
              <a:defRPr sz="1600" cap="none" baseline="0">
                <a:solidFill>
                  <a:schemeClr val="accent1">
                    <a:lumMod val="50000"/>
                  </a:schemeClr>
                </a:solidFill>
                <a:latin typeface="Filson Pro" panose="02000000000000000000" pitchFamily="50" charset="0"/>
              </a:defRPr>
            </a:lvl1pPr>
            <a:lvl2pPr>
              <a:defRPr sz="1400" cap="none" baseline="0">
                <a:solidFill>
                  <a:schemeClr val="accent1">
                    <a:lumMod val="50000"/>
                  </a:schemeClr>
                </a:solidFill>
                <a:latin typeface="Filson Pro" panose="02000000000000000000" pitchFamily="50" charset="0"/>
              </a:defRPr>
            </a:lvl2pPr>
            <a:lvl3pPr>
              <a:defRPr sz="1200" cap="none">
                <a:solidFill>
                  <a:schemeClr val="accent1">
                    <a:lumMod val="50000"/>
                  </a:schemeClr>
                </a:solidFill>
                <a:latin typeface="Filson Pro" panose="02000000000000000000" pitchFamily="50" charset="0"/>
              </a:defRPr>
            </a:lvl3pPr>
            <a:lvl4pPr>
              <a:defRPr sz="1200" cap="none">
                <a:solidFill>
                  <a:schemeClr val="accent1">
                    <a:lumMod val="50000"/>
                  </a:schemeClr>
                </a:solidFill>
                <a:latin typeface="Filson Pro" panose="02000000000000000000" pitchFamily="50" charset="0"/>
              </a:defRPr>
            </a:lvl4pPr>
            <a:lvl5pPr>
              <a:defRPr sz="1200" cap="none">
                <a:solidFill>
                  <a:schemeClr val="accent1">
                    <a:lumMod val="50000"/>
                  </a:schemeClr>
                </a:solidFill>
                <a:latin typeface="Filson Pro" panose="020000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D8FB62A-37D5-4C29-A461-FF3D971A0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A5368FA3-13D1-4691-AF88-D7C2E1C69B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0683"/>
            <a:ext cx="914400" cy="914400"/>
          </a:xfrm>
          <a:prstGeom prst="rect">
            <a:avLst/>
          </a:prstGeom>
        </p:spPr>
      </p:pic>
    </p:spTree>
    <p:extLst>
      <p:ext uri="{BB962C8B-B14F-4D97-AF65-F5344CB8AC3E}">
        <p14:creationId xmlns:p14="http://schemas.microsoft.com/office/powerpoint/2010/main" val="192851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lgn="l">
              <a:defRPr sz="3200" b="0" cap="all" spc="-100" baseline="0">
                <a:solidFill>
                  <a:schemeClr val="accent1">
                    <a:lumMod val="50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1500" cap="all" spc="0" baseline="0">
                <a:solidFill>
                  <a:schemeClr val="accent1">
                    <a:lumMod val="50000"/>
                  </a:schemeClr>
                </a:solidFill>
                <a:latin typeface="Filson Pro" panose="02000000000000000000"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B25725C1-47BE-4E28-A70B-0304373C1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31D5C51B-AE6C-466E-94DC-BA23747E4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6525"/>
            <a:ext cx="914400" cy="914400"/>
          </a:xfrm>
          <a:prstGeom prst="rect">
            <a:avLst/>
          </a:prstGeom>
        </p:spPr>
      </p:pic>
    </p:spTree>
    <p:extLst>
      <p:ext uri="{BB962C8B-B14F-4D97-AF65-F5344CB8AC3E}">
        <p14:creationId xmlns:p14="http://schemas.microsoft.com/office/powerpoint/2010/main" val="20397026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mj-lt"/>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400" cap="none" baseline="0">
                <a:solidFill>
                  <a:schemeClr val="accent1">
                    <a:lumMod val="50000"/>
                  </a:schemeClr>
                </a:solidFill>
                <a:latin typeface="Filson Pro" panose="02000000000000000000" pitchFamily="50" charset="0"/>
              </a:defRPr>
            </a:lvl1pPr>
            <a:lvl2pPr>
              <a:defRPr sz="1100">
                <a:solidFill>
                  <a:schemeClr val="accent1">
                    <a:lumMod val="50000"/>
                  </a:schemeClr>
                </a:solidFill>
                <a:latin typeface="Filson Pro" panose="02000000000000000000" pitchFamily="50" charset="0"/>
              </a:defRPr>
            </a:lvl2pPr>
            <a:lvl3pPr>
              <a:defRPr sz="1100">
                <a:solidFill>
                  <a:schemeClr val="accent1">
                    <a:lumMod val="50000"/>
                  </a:schemeClr>
                </a:solidFill>
                <a:latin typeface="Filson Pro" panose="02000000000000000000" pitchFamily="50" charset="0"/>
              </a:defRPr>
            </a:lvl3pPr>
            <a:lvl4pPr>
              <a:defRPr sz="1100">
                <a:solidFill>
                  <a:schemeClr val="accent1">
                    <a:lumMod val="50000"/>
                  </a:schemeClr>
                </a:solidFill>
                <a:latin typeface="Filson Pro" panose="02000000000000000000" pitchFamily="50" charset="0"/>
              </a:defRPr>
            </a:lvl4pPr>
            <a:lvl5pPr>
              <a:defRPr sz="1100">
                <a:solidFill>
                  <a:schemeClr val="accent1">
                    <a:lumMod val="50000"/>
                  </a:schemeClr>
                </a:solidFill>
                <a:latin typeface="Filson Pro" panose="02000000000000000000" pitchFamily="50"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400" cap="none" baseline="0">
                <a:solidFill>
                  <a:schemeClr val="accent1">
                    <a:lumMod val="50000"/>
                  </a:schemeClr>
                </a:solidFill>
                <a:latin typeface="Filson Pro" panose="02000000000000000000" pitchFamily="50" charset="0"/>
              </a:defRPr>
            </a:lvl1pPr>
            <a:lvl2pPr>
              <a:defRPr sz="1100">
                <a:solidFill>
                  <a:schemeClr val="accent1">
                    <a:lumMod val="50000"/>
                  </a:schemeClr>
                </a:solidFill>
                <a:latin typeface="Filson Pro" panose="02000000000000000000" pitchFamily="50" charset="0"/>
              </a:defRPr>
            </a:lvl2pPr>
            <a:lvl3pPr>
              <a:defRPr sz="1100">
                <a:solidFill>
                  <a:schemeClr val="accent1">
                    <a:lumMod val="50000"/>
                  </a:schemeClr>
                </a:solidFill>
                <a:latin typeface="Filson Pro" panose="02000000000000000000" pitchFamily="50" charset="0"/>
              </a:defRPr>
            </a:lvl3pPr>
            <a:lvl4pPr>
              <a:defRPr sz="1100">
                <a:solidFill>
                  <a:schemeClr val="accent1">
                    <a:lumMod val="50000"/>
                  </a:schemeClr>
                </a:solidFill>
                <a:latin typeface="Filson Pro" panose="02000000000000000000" pitchFamily="50" charset="0"/>
              </a:defRPr>
            </a:lvl4pPr>
            <a:lvl5pPr>
              <a:defRPr sz="1100">
                <a:solidFill>
                  <a:schemeClr val="accent1">
                    <a:lumMod val="50000"/>
                  </a:schemeClr>
                </a:solidFill>
                <a:latin typeface="Filson Pro" panose="02000000000000000000" pitchFamily="50"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B6955DE-EF3D-B037-31B2-48F1BCA461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12" name="Picture 11">
            <a:extLst>
              <a:ext uri="{FF2B5EF4-FFF2-40B4-BE49-F238E27FC236}">
                <a16:creationId xmlns:a16="http://schemas.microsoft.com/office/drawing/2014/main" id="{9C8AB284-DAF4-466F-5D17-A2059E7512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6525"/>
            <a:ext cx="914400" cy="914400"/>
          </a:xfrm>
          <a:prstGeom prst="rect">
            <a:avLst/>
          </a:prstGeom>
        </p:spPr>
      </p:pic>
    </p:spTree>
    <p:extLst>
      <p:ext uri="{BB962C8B-B14F-4D97-AF65-F5344CB8AC3E}">
        <p14:creationId xmlns:p14="http://schemas.microsoft.com/office/powerpoint/2010/main" val="1798810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593956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60" r:id="rId3"/>
    <p:sldLayoutId id="2147483951" r:id="rId4"/>
    <p:sldLayoutId id="2147483952" r:id="rId5"/>
  </p:sldLayoutIdLst>
  <p:txStyles>
    <p:titleStyle>
      <a:lvl1pPr algn="l" defTabSz="914400" rtl="0" eaLnBrk="1" latinLnBrk="0" hangingPunct="1">
        <a:lnSpc>
          <a:spcPct val="90000"/>
        </a:lnSpc>
        <a:spcBef>
          <a:spcPct val="0"/>
        </a:spcBef>
        <a:buNone/>
        <a:defRPr sz="3200" kern="1200" spc="30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600" kern="1200">
          <a:solidFill>
            <a:schemeClr val="tx2"/>
          </a:solidFill>
          <a:latin typeface="Filson Pro" panose="02000000000000000000" pitchFamily="50"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Filson Pro" panose="02000000000000000000" pitchFamily="50"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tableau.com/views/2023TotalNumberofPeopleExperiencingHomelessnessperYearbyType/pitBars?:language=en-US&amp;:embed=y&amp;:embed_code_version=3&amp;:loadOrderID=1&amp;:display_count=y&amp;:origin=viz_share_lin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8" Type="http://schemas.openxmlformats.org/officeDocument/2006/relationships/hyperlink" Target="https://pixabay.com/nl/lens-camera-nemen-van-foto-s-3046269/" TargetMode="External"/><Relationship Id="rId3" Type="http://schemas.openxmlformats.org/officeDocument/2006/relationships/diagramLayout" Target="../diagrams/layout10.xml"/><Relationship Id="rId7" Type="http://schemas.openxmlformats.org/officeDocument/2006/relationships/image" Target="../media/image68.jp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4.tmp"/><Relationship Id="rId4" Type="http://schemas.openxmlformats.org/officeDocument/2006/relationships/image" Target="../media/image73.tmp"/></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8" Type="http://schemas.openxmlformats.org/officeDocument/2006/relationships/hyperlink" Target="mailto:raylay@smienterprises.org" TargetMode="External"/><Relationship Id="rId3" Type="http://schemas.openxmlformats.org/officeDocument/2006/relationships/hyperlink" Target="https://www.facebook.com/IndyContinuumOfCare" TargetMode="External"/><Relationship Id="rId7" Type="http://schemas.openxmlformats.org/officeDocument/2006/relationships/hyperlink" Target="mailto:Kay.Wiles@indyhealthnet.org" TargetMode="External"/><Relationship Id="rId2" Type="http://schemas.openxmlformats.org/officeDocument/2006/relationships/hyperlink" Target="http://www.indycoc.org/" TargetMode="Externa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hyperlink" Target="https://www.instagram.com/indycontinuumofcare/" TargetMode="Externa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7.tmp"/><Relationship Id="rId13" Type="http://schemas.openxmlformats.org/officeDocument/2006/relationships/image" Target="../media/image22.tmp"/><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tmp"/><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tmp"/><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B7F536-4E0D-4843-9951-676542889661}"/>
              </a:ext>
            </a:extLst>
          </p:cNvPr>
          <p:cNvSpPr>
            <a:spLocks noGrp="1"/>
          </p:cNvSpPr>
          <p:nvPr>
            <p:ph type="ctrTitle"/>
          </p:nvPr>
        </p:nvSpPr>
        <p:spPr>
          <a:xfrm>
            <a:off x="164775" y="1298448"/>
            <a:ext cx="4163762" cy="3548340"/>
          </a:xfrm>
        </p:spPr>
        <p:txBody>
          <a:bodyPr vert="horz" lIns="91440" tIns="45720" rIns="91440" bIns="45720" rtlCol="0" anchor="b">
            <a:normAutofit/>
          </a:bodyPr>
          <a:lstStyle/>
          <a:p>
            <a:pPr algn="ctr">
              <a:spcAft>
                <a:spcPts val="1200"/>
              </a:spcAft>
            </a:pPr>
            <a:r>
              <a:rPr lang="en-US" sz="3600" spc="-100" dirty="0">
                <a:latin typeface="+mj-lt"/>
              </a:rPr>
              <a:t> </a:t>
            </a:r>
            <a:br>
              <a:rPr lang="en-US" sz="3600" spc="-100" dirty="0">
                <a:latin typeface="+mj-lt"/>
              </a:rPr>
            </a:br>
            <a:br>
              <a:rPr lang="en-US" sz="3600" spc="-100" dirty="0">
                <a:latin typeface="+mj-lt"/>
              </a:rPr>
            </a:br>
            <a:br>
              <a:rPr lang="en-US" sz="3600" spc="-100" dirty="0">
                <a:latin typeface="+mj-lt"/>
              </a:rPr>
            </a:br>
            <a:r>
              <a:rPr lang="en-US" sz="3600" i="0" spc="-100" dirty="0">
                <a:latin typeface="+mj-lt"/>
              </a:rPr>
              <a:t>2023 </a:t>
            </a:r>
            <a:r>
              <a:rPr lang="en-US" sz="3600" i="0" spc="-100" dirty="0">
                <a:latin typeface="Filson Pro Bold" panose="02000000000000000000" pitchFamily="50" charset="0"/>
              </a:rPr>
              <a:t>Membership Convening</a:t>
            </a:r>
            <a:br>
              <a:rPr lang="en-US" sz="3600" i="0" spc="-100" dirty="0">
                <a:latin typeface="Filson Pro Bold" panose="02000000000000000000" pitchFamily="50" charset="0"/>
              </a:rPr>
            </a:br>
            <a:r>
              <a:rPr lang="en-US" sz="3600" i="0" spc="-100" dirty="0">
                <a:latin typeface="Filson Pro Bold" panose="02000000000000000000" pitchFamily="50" charset="0"/>
              </a:rPr>
              <a:t>6.27.23</a:t>
            </a:r>
          </a:p>
        </p:txBody>
      </p:sp>
      <p:sp>
        <p:nvSpPr>
          <p:cNvPr id="3" name="Subtitle 2">
            <a:extLst>
              <a:ext uri="{FF2B5EF4-FFF2-40B4-BE49-F238E27FC236}">
                <a16:creationId xmlns:a16="http://schemas.microsoft.com/office/drawing/2014/main" id="{43E13624-8CA3-4F0D-B19A-F1DFA6444BF5}"/>
              </a:ext>
            </a:extLst>
          </p:cNvPr>
          <p:cNvSpPr>
            <a:spLocks noGrp="1"/>
          </p:cNvSpPr>
          <p:nvPr>
            <p:ph type="subTitle" idx="1"/>
          </p:nvPr>
        </p:nvSpPr>
        <p:spPr>
          <a:xfrm>
            <a:off x="516467" y="5217323"/>
            <a:ext cx="3685070" cy="914400"/>
          </a:xfrm>
        </p:spPr>
        <p:txBody>
          <a:bodyPr vert="horz" lIns="91440" tIns="45720" rIns="91440" bIns="45720" rtlCol="0" anchor="t">
            <a:normAutofit/>
          </a:bodyPr>
          <a:lstStyle/>
          <a:p>
            <a:pPr algn="ctr"/>
            <a:r>
              <a:rPr lang="en-US" sz="1100" i="1" dirty="0">
                <a:latin typeface="Filson Pro"/>
              </a:rPr>
              <a:t>Presented by the Coalition for Homelessness Intervention and Prevention (CHIP) in partnership with the Indianapolis Continuum of Care (CoC) Blueprint Council</a:t>
            </a:r>
            <a:endParaRPr lang="en-US"/>
          </a:p>
        </p:txBody>
      </p:sp>
      <p:pic>
        <p:nvPicPr>
          <p:cNvPr id="4" name="Picture 4" descr="Urban skyline of Indianapolis, Indiana image - Free stock photo ...">
            <a:extLst>
              <a:ext uri="{FF2B5EF4-FFF2-40B4-BE49-F238E27FC236}">
                <a16:creationId xmlns:a16="http://schemas.microsoft.com/office/drawing/2014/main" id="{FFC39B9B-B121-8578-92A1-7E7811DEBB31}"/>
              </a:ext>
            </a:extLst>
          </p:cNvPr>
          <p:cNvPicPr>
            <a:picLocks noChangeAspect="1"/>
          </p:cNvPicPr>
          <p:nvPr/>
        </p:nvPicPr>
        <p:blipFill rotWithShape="1">
          <a:blip r:embed="rId3"/>
          <a:srcRect l="17335" r="15477" b="1"/>
          <a:stretch/>
        </p:blipFill>
        <p:spPr>
          <a:xfrm>
            <a:off x="4954564" y="759599"/>
            <a:ext cx="6533347" cy="5340419"/>
          </a:xfrm>
          <a:prstGeom prst="rect">
            <a:avLst/>
          </a:prstGeom>
          <a:ln>
            <a:noFill/>
          </a:ln>
          <a:effectLst>
            <a:softEdge rad="112500"/>
          </a:effectLst>
        </p:spPr>
      </p:pic>
      <p:sp>
        <p:nvSpPr>
          <p:cNvPr id="34" name="Rectangle 33">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9A58FBB0-BF66-1A44-96C9-A1C1AE6445EC}"/>
              </a:ext>
            </a:extLst>
          </p:cNvPr>
          <p:cNvPicPr>
            <a:picLocks noChangeAspect="1"/>
          </p:cNvPicPr>
          <p:nvPr/>
        </p:nvPicPr>
        <p:blipFill>
          <a:blip r:embed="rId4"/>
          <a:stretch>
            <a:fillRect/>
          </a:stretch>
        </p:blipFill>
        <p:spPr>
          <a:xfrm>
            <a:off x="1033950" y="960804"/>
            <a:ext cx="2396637" cy="2064237"/>
          </a:xfrm>
          <a:prstGeom prst="rect">
            <a:avLst/>
          </a:prstGeom>
        </p:spPr>
      </p:pic>
      <p:pic>
        <p:nvPicPr>
          <p:cNvPr id="6" name="Picture 6" descr="Logo&#10;&#10;Description automatically generated">
            <a:extLst>
              <a:ext uri="{FF2B5EF4-FFF2-40B4-BE49-F238E27FC236}">
                <a16:creationId xmlns:a16="http://schemas.microsoft.com/office/drawing/2014/main" id="{0A6FCA43-CC06-0DC9-26F2-50579E1F55A6}"/>
              </a:ext>
            </a:extLst>
          </p:cNvPr>
          <p:cNvPicPr>
            <a:picLocks noChangeAspect="1"/>
          </p:cNvPicPr>
          <p:nvPr/>
        </p:nvPicPr>
        <p:blipFill>
          <a:blip r:embed="rId5"/>
          <a:stretch>
            <a:fillRect/>
          </a:stretch>
        </p:blipFill>
        <p:spPr>
          <a:xfrm>
            <a:off x="10951917" y="5906231"/>
            <a:ext cx="946395" cy="955920"/>
          </a:xfrm>
          <a:prstGeom prst="rect">
            <a:avLst/>
          </a:prstGeom>
        </p:spPr>
      </p:pic>
    </p:spTree>
    <p:extLst>
      <p:ext uri="{BB962C8B-B14F-4D97-AF65-F5344CB8AC3E}">
        <p14:creationId xmlns:p14="http://schemas.microsoft.com/office/powerpoint/2010/main" val="4027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42848" y="800200"/>
            <a:ext cx="10210862" cy="1739768"/>
          </a:xfrm>
        </p:spPr>
        <p:txBody>
          <a:bodyPr vert="horz" lIns="91440" tIns="45720" rIns="91440" bIns="45720" rtlCol="0" anchor="b">
            <a:normAutofit/>
          </a:bodyPr>
          <a:lstStyle/>
          <a:p>
            <a:pPr algn="ctr"/>
            <a:r>
              <a:rPr lang="en-US" sz="6600" i="1" dirty="0">
                <a:solidFill>
                  <a:schemeClr val="accent2"/>
                </a:solidFill>
                <a:latin typeface="Mystical Woods Smooth Script"/>
              </a:rPr>
              <a:t>State of Homelessness</a:t>
            </a:r>
            <a:endParaRPr lang="en-US" sz="6600" dirty="0">
              <a:solidFill>
                <a:schemeClr val="accent2"/>
              </a:solidFill>
            </a:endParaRPr>
          </a:p>
        </p:txBody>
      </p:sp>
      <p:sp>
        <p:nvSpPr>
          <p:cNvPr id="3" name="TextBox 2">
            <a:extLst>
              <a:ext uri="{FF2B5EF4-FFF2-40B4-BE49-F238E27FC236}">
                <a16:creationId xmlns:a16="http://schemas.microsoft.com/office/drawing/2014/main" id="{629E9E4F-DAC2-EAAF-B84A-BD03630D7334}"/>
              </a:ext>
            </a:extLst>
          </p:cNvPr>
          <p:cNvSpPr txBox="1"/>
          <p:nvPr/>
        </p:nvSpPr>
        <p:spPr>
          <a:xfrm>
            <a:off x="3262923" y="4904153"/>
            <a:ext cx="5929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Filson Pro"/>
                <a:cs typeface="Calibri"/>
              </a:rPr>
              <a:t>Danielle Bagg Wireman- CHIP</a:t>
            </a:r>
            <a:endParaRPr lang="en-US" dirty="0">
              <a:solidFill>
                <a:schemeClr val="bg1"/>
              </a:solidFill>
              <a:latin typeface="Filson Pro"/>
            </a:endParaRPr>
          </a:p>
        </p:txBody>
      </p:sp>
      <p:pic>
        <p:nvPicPr>
          <p:cNvPr id="6" name="Picture 5" descr="A person smiling at the camera&#10;&#10;Description automatically generated with low confidence">
            <a:extLst>
              <a:ext uri="{FF2B5EF4-FFF2-40B4-BE49-F238E27FC236}">
                <a16:creationId xmlns:a16="http://schemas.microsoft.com/office/drawing/2014/main" id="{3BDAF907-1366-DC76-EC65-C9263164C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119" y="4367639"/>
            <a:ext cx="1552578" cy="1728361"/>
          </a:xfrm>
          <a:prstGeom prst="ellipse">
            <a:avLst/>
          </a:prstGeom>
          <a:ln>
            <a:noFill/>
          </a:ln>
          <a:effectLst>
            <a:softEdge rad="112500"/>
          </a:effectLst>
        </p:spPr>
      </p:pic>
    </p:spTree>
    <p:extLst>
      <p:ext uri="{BB962C8B-B14F-4D97-AF65-F5344CB8AC3E}">
        <p14:creationId xmlns:p14="http://schemas.microsoft.com/office/powerpoint/2010/main" val="128634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4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49">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1CB41B-3E12-466B-3C4F-0B993B96F443}"/>
              </a:ext>
            </a:extLst>
          </p:cNvPr>
          <p:cNvPicPr>
            <a:picLocks noChangeAspect="1"/>
          </p:cNvPicPr>
          <p:nvPr/>
        </p:nvPicPr>
        <p:blipFill rotWithShape="1">
          <a:blip r:embed="rId3"/>
          <a:srcRect b="15014"/>
          <a:stretch/>
        </p:blipFill>
        <p:spPr>
          <a:xfrm>
            <a:off x="1096432" y="380999"/>
            <a:ext cx="9766241" cy="5828385"/>
          </a:xfrm>
          <a:prstGeom prst="rect">
            <a:avLst/>
          </a:prstGeom>
        </p:spPr>
      </p:pic>
      <p:sp>
        <p:nvSpPr>
          <p:cNvPr id="69" name="Rectangle 51">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503752D-E824-5FC5-1B04-D6437E945B9B}"/>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5900" dirty="0">
                <a:solidFill>
                  <a:srgbClr val="FFFFFF"/>
                </a:solidFill>
              </a:rPr>
              <a:t>National Trends</a:t>
            </a:r>
          </a:p>
        </p:txBody>
      </p:sp>
      <p:sp>
        <p:nvSpPr>
          <p:cNvPr id="2" name="TextBox 1">
            <a:extLst>
              <a:ext uri="{FF2B5EF4-FFF2-40B4-BE49-F238E27FC236}">
                <a16:creationId xmlns:a16="http://schemas.microsoft.com/office/drawing/2014/main" id="{438C5464-52E1-CED2-0BB9-64E0FC71E289}"/>
              </a:ext>
            </a:extLst>
          </p:cNvPr>
          <p:cNvSpPr txBox="1"/>
          <p:nvPr/>
        </p:nvSpPr>
        <p:spPr>
          <a:xfrm>
            <a:off x="0" y="6437015"/>
            <a:ext cx="10363200" cy="369332"/>
          </a:xfrm>
          <a:prstGeom prst="rect">
            <a:avLst/>
          </a:prstGeom>
          <a:noFill/>
        </p:spPr>
        <p:txBody>
          <a:bodyPr wrap="square" rtlCol="0">
            <a:spAutoFit/>
          </a:bodyPr>
          <a:lstStyle/>
          <a:p>
            <a:r>
              <a:rPr lang="en-US" dirty="0">
                <a:solidFill>
                  <a:schemeClr val="accent6"/>
                </a:solidFill>
              </a:rPr>
              <a:t>https://endhomelessness.org/homelessness-in-america/homelessness-statistics/state-of-homelessness/</a:t>
            </a:r>
          </a:p>
        </p:txBody>
      </p:sp>
    </p:spTree>
    <p:extLst>
      <p:ext uri="{BB962C8B-B14F-4D97-AF65-F5344CB8AC3E}">
        <p14:creationId xmlns:p14="http://schemas.microsoft.com/office/powerpoint/2010/main" val="321278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F9BA-C7A4-4F33-6D7F-A1BDAD0FF084}"/>
              </a:ext>
            </a:extLst>
          </p:cNvPr>
          <p:cNvSpPr>
            <a:spLocks noGrp="1"/>
          </p:cNvSpPr>
          <p:nvPr>
            <p:ph type="title"/>
          </p:nvPr>
        </p:nvSpPr>
        <p:spPr/>
        <p:txBody>
          <a:bodyPr/>
          <a:lstStyle/>
          <a:p>
            <a:r>
              <a:rPr lang="en-US" dirty="0"/>
              <a:t>Point-in-Time (PIT) Count </a:t>
            </a:r>
            <a:br>
              <a:rPr lang="en-US" dirty="0"/>
            </a:br>
            <a:br>
              <a:rPr lang="en-US" dirty="0"/>
            </a:br>
            <a:r>
              <a:rPr lang="en-US" dirty="0"/>
              <a:t>&amp;</a:t>
            </a:r>
            <a:br>
              <a:rPr lang="en-US" dirty="0"/>
            </a:br>
            <a:br>
              <a:rPr lang="en-US" dirty="0"/>
            </a:br>
            <a:r>
              <a:rPr lang="en-US" dirty="0"/>
              <a:t>Housing Inventory Count (HIC)</a:t>
            </a:r>
          </a:p>
        </p:txBody>
      </p:sp>
      <p:graphicFrame>
        <p:nvGraphicFramePr>
          <p:cNvPr id="4" name="Content Placeholder 3">
            <a:extLst>
              <a:ext uri="{FF2B5EF4-FFF2-40B4-BE49-F238E27FC236}">
                <a16:creationId xmlns:a16="http://schemas.microsoft.com/office/drawing/2014/main" id="{FF72150F-552B-D6E1-CE39-CC08D34E4AC0}"/>
              </a:ext>
            </a:extLst>
          </p:cNvPr>
          <p:cNvGraphicFramePr>
            <a:graphicFrameLocks noGrp="1"/>
          </p:cNvGraphicFramePr>
          <p:nvPr>
            <p:ph idx="1"/>
            <p:extLst>
              <p:ext uri="{D42A27DB-BD31-4B8C-83A1-F6EECF244321}">
                <p14:modId xmlns:p14="http://schemas.microsoft.com/office/powerpoint/2010/main" val="1503887326"/>
              </p:ext>
            </p:extLst>
          </p:nvPr>
        </p:nvGraphicFramePr>
        <p:xfrm>
          <a:off x="3868738" y="556181"/>
          <a:ext cx="7315200" cy="566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65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National Trends </a:t>
            </a:r>
          </a:p>
        </p:txBody>
      </p:sp>
      <p:graphicFrame>
        <p:nvGraphicFramePr>
          <p:cNvPr id="6" name="Content Placeholder 5">
            <a:extLst>
              <a:ext uri="{FF2B5EF4-FFF2-40B4-BE49-F238E27FC236}">
                <a16:creationId xmlns:a16="http://schemas.microsoft.com/office/drawing/2014/main" id="{B9193D05-F9B2-318F-8158-64B648094312}"/>
              </a:ext>
            </a:extLst>
          </p:cNvPr>
          <p:cNvGraphicFramePr>
            <a:graphicFrameLocks noGrp="1"/>
          </p:cNvGraphicFramePr>
          <p:nvPr>
            <p:ph idx="1"/>
            <p:extLst>
              <p:ext uri="{D42A27DB-BD31-4B8C-83A1-F6EECF244321}">
                <p14:modId xmlns:p14="http://schemas.microsoft.com/office/powerpoint/2010/main" val="3248873598"/>
              </p:ext>
            </p:extLst>
          </p:nvPr>
        </p:nvGraphicFramePr>
        <p:xfrm>
          <a:off x="3828982" y="86379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A3CA9A0-9655-07BA-D156-48F2DBCEE0FC}"/>
              </a:ext>
            </a:extLst>
          </p:cNvPr>
          <p:cNvSpPr txBox="1"/>
          <p:nvPr/>
        </p:nvSpPr>
        <p:spPr>
          <a:xfrm>
            <a:off x="0" y="6437015"/>
            <a:ext cx="10363200" cy="369332"/>
          </a:xfrm>
          <a:prstGeom prst="rect">
            <a:avLst/>
          </a:prstGeom>
          <a:noFill/>
        </p:spPr>
        <p:txBody>
          <a:bodyPr wrap="square" rtlCol="0">
            <a:spAutoFit/>
          </a:bodyPr>
          <a:lstStyle/>
          <a:p>
            <a:r>
              <a:rPr lang="en-US" dirty="0"/>
              <a:t>https://endhomelessness.org/homelessness-in-america/homelessness-statistics/state-of-homelessness/</a:t>
            </a:r>
          </a:p>
        </p:txBody>
      </p:sp>
    </p:spTree>
    <p:extLst>
      <p:ext uri="{BB962C8B-B14F-4D97-AF65-F5344CB8AC3E}">
        <p14:creationId xmlns:p14="http://schemas.microsoft.com/office/powerpoint/2010/main" val="315905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National Trends </a:t>
            </a:r>
          </a:p>
        </p:txBody>
      </p:sp>
      <p:sp>
        <p:nvSpPr>
          <p:cNvPr id="8" name="TextBox 7">
            <a:extLst>
              <a:ext uri="{FF2B5EF4-FFF2-40B4-BE49-F238E27FC236}">
                <a16:creationId xmlns:a16="http://schemas.microsoft.com/office/drawing/2014/main" id="{1A3CA9A0-9655-07BA-D156-48F2DBCEE0FC}"/>
              </a:ext>
            </a:extLst>
          </p:cNvPr>
          <p:cNvSpPr txBox="1"/>
          <p:nvPr/>
        </p:nvSpPr>
        <p:spPr>
          <a:xfrm>
            <a:off x="0" y="6437015"/>
            <a:ext cx="10363200" cy="369332"/>
          </a:xfrm>
          <a:prstGeom prst="rect">
            <a:avLst/>
          </a:prstGeom>
          <a:noFill/>
        </p:spPr>
        <p:txBody>
          <a:bodyPr wrap="square" rtlCol="0">
            <a:spAutoFit/>
          </a:bodyPr>
          <a:lstStyle/>
          <a:p>
            <a:r>
              <a:rPr lang="en-US" dirty="0"/>
              <a:t>https://endhomelessness.org/homelessness-in-america/homelessness-statistics/state-of-homelessness/</a:t>
            </a:r>
          </a:p>
        </p:txBody>
      </p:sp>
      <p:pic>
        <p:nvPicPr>
          <p:cNvPr id="9" name="Picture 8">
            <a:hlinkClick r:id="rId3"/>
            <a:extLst>
              <a:ext uri="{FF2B5EF4-FFF2-40B4-BE49-F238E27FC236}">
                <a16:creationId xmlns:a16="http://schemas.microsoft.com/office/drawing/2014/main" id="{27336A52-D321-8454-3F41-B18A21335516}"/>
              </a:ext>
            </a:extLst>
          </p:cNvPr>
          <p:cNvPicPr>
            <a:picLocks noChangeAspect="1"/>
          </p:cNvPicPr>
          <p:nvPr/>
        </p:nvPicPr>
        <p:blipFill>
          <a:blip r:embed="rId4"/>
          <a:stretch>
            <a:fillRect/>
          </a:stretch>
        </p:blipFill>
        <p:spPr>
          <a:xfrm>
            <a:off x="2653748" y="899012"/>
            <a:ext cx="8565379" cy="5059975"/>
          </a:xfrm>
          <a:prstGeom prst="rect">
            <a:avLst/>
          </a:prstGeom>
        </p:spPr>
      </p:pic>
    </p:spTree>
    <p:extLst>
      <p:ext uri="{BB962C8B-B14F-4D97-AF65-F5344CB8AC3E}">
        <p14:creationId xmlns:p14="http://schemas.microsoft.com/office/powerpoint/2010/main" val="419286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National Trends </a:t>
            </a:r>
          </a:p>
        </p:txBody>
      </p:sp>
      <p:sp>
        <p:nvSpPr>
          <p:cNvPr id="8" name="TextBox 7">
            <a:extLst>
              <a:ext uri="{FF2B5EF4-FFF2-40B4-BE49-F238E27FC236}">
                <a16:creationId xmlns:a16="http://schemas.microsoft.com/office/drawing/2014/main" id="{1A3CA9A0-9655-07BA-D156-48F2DBCEE0FC}"/>
              </a:ext>
            </a:extLst>
          </p:cNvPr>
          <p:cNvSpPr txBox="1"/>
          <p:nvPr/>
        </p:nvSpPr>
        <p:spPr>
          <a:xfrm>
            <a:off x="0" y="6437015"/>
            <a:ext cx="10363200" cy="369332"/>
          </a:xfrm>
          <a:prstGeom prst="rect">
            <a:avLst/>
          </a:prstGeom>
          <a:noFill/>
        </p:spPr>
        <p:txBody>
          <a:bodyPr wrap="square" rtlCol="0">
            <a:spAutoFit/>
          </a:bodyPr>
          <a:lstStyle/>
          <a:p>
            <a:r>
              <a:rPr lang="en-US" dirty="0"/>
              <a:t>https://endhomelessness.org/homelessness-in-america/homelessness-statistics/state-of-homelessness/</a:t>
            </a:r>
          </a:p>
        </p:txBody>
      </p:sp>
      <p:pic>
        <p:nvPicPr>
          <p:cNvPr id="4" name="Picture 3">
            <a:extLst>
              <a:ext uri="{FF2B5EF4-FFF2-40B4-BE49-F238E27FC236}">
                <a16:creationId xmlns:a16="http://schemas.microsoft.com/office/drawing/2014/main" id="{B9AB22A7-8F57-A5DB-260B-63845F724895}"/>
              </a:ext>
            </a:extLst>
          </p:cNvPr>
          <p:cNvPicPr>
            <a:picLocks noChangeAspect="1"/>
          </p:cNvPicPr>
          <p:nvPr/>
        </p:nvPicPr>
        <p:blipFill>
          <a:blip r:embed="rId3"/>
          <a:stretch>
            <a:fillRect/>
          </a:stretch>
        </p:blipFill>
        <p:spPr>
          <a:xfrm>
            <a:off x="2753139" y="983957"/>
            <a:ext cx="8949423" cy="4741063"/>
          </a:xfrm>
          <a:prstGeom prst="rect">
            <a:avLst/>
          </a:prstGeom>
        </p:spPr>
      </p:pic>
    </p:spTree>
    <p:extLst>
      <p:ext uri="{BB962C8B-B14F-4D97-AF65-F5344CB8AC3E}">
        <p14:creationId xmlns:p14="http://schemas.microsoft.com/office/powerpoint/2010/main" val="258784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CE62D598-B4FA-422E-F439-55C29BA7AA8E}"/>
              </a:ext>
            </a:extLst>
          </p:cNvPr>
          <p:cNvPicPr>
            <a:picLocks noChangeAspect="1"/>
          </p:cNvPicPr>
          <p:nvPr/>
        </p:nvPicPr>
        <p:blipFill>
          <a:blip r:embed="rId3"/>
          <a:stretch>
            <a:fillRect/>
          </a:stretch>
        </p:blipFill>
        <p:spPr>
          <a:xfrm>
            <a:off x="3985591" y="0"/>
            <a:ext cx="6196410" cy="6627178"/>
          </a:xfrm>
          <a:prstGeom prst="rect">
            <a:avLst/>
          </a:prstGeom>
        </p:spPr>
      </p:pic>
      <p:sp>
        <p:nvSpPr>
          <p:cNvPr id="17" name="Rectangle 16">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1A3CA9A0-9655-07BA-D156-48F2DBCEE0FC}"/>
              </a:ext>
            </a:extLst>
          </p:cNvPr>
          <p:cNvSpPr txBox="1"/>
          <p:nvPr/>
        </p:nvSpPr>
        <p:spPr>
          <a:xfrm>
            <a:off x="0" y="6479526"/>
            <a:ext cx="10363200" cy="369332"/>
          </a:xfrm>
          <a:prstGeom prst="rect">
            <a:avLst/>
          </a:prstGeom>
          <a:noFill/>
        </p:spPr>
        <p:txBody>
          <a:bodyPr wrap="square" rtlCol="0">
            <a:spAutoFit/>
          </a:bodyPr>
          <a:lstStyle/>
          <a:p>
            <a:pPr>
              <a:spcAft>
                <a:spcPts val="600"/>
              </a:spcAft>
            </a:pPr>
            <a:r>
              <a:rPr lang="en-US" dirty="0"/>
              <a:t>https://endhomelessness.org/homelessness-in-america/homelessness-statistics/state-of-homelessness/</a:t>
            </a:r>
          </a:p>
        </p:txBody>
      </p:sp>
      <p:sp>
        <p:nvSpPr>
          <p:cNvPr id="9" name="Title 8">
            <a:extLst>
              <a:ext uri="{FF2B5EF4-FFF2-40B4-BE49-F238E27FC236}">
                <a16:creationId xmlns:a16="http://schemas.microsoft.com/office/drawing/2014/main" id="{B7126629-7362-8348-8440-DFAA02FCCE83}"/>
              </a:ext>
            </a:extLst>
          </p:cNvPr>
          <p:cNvSpPr>
            <a:spLocks noGrp="1"/>
          </p:cNvSpPr>
          <p:nvPr>
            <p:ph type="title"/>
          </p:nvPr>
        </p:nvSpPr>
        <p:spPr/>
        <p:txBody>
          <a:bodyPr/>
          <a:lstStyle/>
          <a:p>
            <a:r>
              <a:rPr lang="en-US" dirty="0"/>
              <a:t>National Trends</a:t>
            </a:r>
          </a:p>
        </p:txBody>
      </p:sp>
      <p:pic>
        <p:nvPicPr>
          <p:cNvPr id="11" name="Picture 10">
            <a:extLst>
              <a:ext uri="{FF2B5EF4-FFF2-40B4-BE49-F238E27FC236}">
                <a16:creationId xmlns:a16="http://schemas.microsoft.com/office/drawing/2014/main" id="{9A9E9F4F-FA02-8B76-67E9-CDBB7A4D9AB9}"/>
              </a:ext>
            </a:extLst>
          </p:cNvPr>
          <p:cNvPicPr>
            <a:picLocks noChangeAspect="1"/>
          </p:cNvPicPr>
          <p:nvPr/>
        </p:nvPicPr>
        <p:blipFill rotWithShape="1">
          <a:blip r:embed="rId4"/>
          <a:srcRect l="13157" t="9565" r="16717" b="3330"/>
          <a:stretch/>
        </p:blipFill>
        <p:spPr>
          <a:xfrm>
            <a:off x="10870520" y="83437"/>
            <a:ext cx="1065180" cy="915389"/>
          </a:xfrm>
          <a:prstGeom prst="rect">
            <a:avLst/>
          </a:prstGeom>
        </p:spPr>
      </p:pic>
      <p:pic>
        <p:nvPicPr>
          <p:cNvPr id="12" name="Picture 11" descr="A blue and white logo&#10;&#10;Description automatically generated with low confidence">
            <a:extLst>
              <a:ext uri="{FF2B5EF4-FFF2-40B4-BE49-F238E27FC236}">
                <a16:creationId xmlns:a16="http://schemas.microsoft.com/office/drawing/2014/main" id="{3FBCBD69-4D17-F1DA-72E6-C4F37B6FA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7522" y="5510072"/>
            <a:ext cx="1381355" cy="1347928"/>
          </a:xfrm>
          <a:prstGeom prst="rect">
            <a:avLst/>
          </a:prstGeom>
        </p:spPr>
      </p:pic>
    </p:spTree>
    <p:extLst>
      <p:ext uri="{BB962C8B-B14F-4D97-AF65-F5344CB8AC3E}">
        <p14:creationId xmlns:p14="http://schemas.microsoft.com/office/powerpoint/2010/main" val="25062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B7126629-7362-8348-8440-DFAA02FCCE83}"/>
              </a:ext>
            </a:extLst>
          </p:cNvPr>
          <p:cNvSpPr>
            <a:spLocks noGrp="1"/>
          </p:cNvSpPr>
          <p:nvPr>
            <p:ph type="title"/>
          </p:nvPr>
        </p:nvSpPr>
        <p:spPr>
          <a:xfrm>
            <a:off x="1063691" y="4049486"/>
            <a:ext cx="10154206" cy="1883228"/>
          </a:xfrm>
        </p:spPr>
        <p:txBody>
          <a:bodyPr vert="horz" lIns="91440" tIns="45720" rIns="91440" bIns="45720" rtlCol="0" anchor="ctr">
            <a:normAutofit/>
          </a:bodyPr>
          <a:lstStyle/>
          <a:p>
            <a:pPr algn="ctr"/>
            <a:r>
              <a:rPr lang="en-US" sz="4400" spc="-60" dirty="0"/>
              <a:t>National Trends</a:t>
            </a:r>
          </a:p>
        </p:txBody>
      </p:sp>
      <p:pic>
        <p:nvPicPr>
          <p:cNvPr id="6" name="Picture 5">
            <a:extLst>
              <a:ext uri="{FF2B5EF4-FFF2-40B4-BE49-F238E27FC236}">
                <a16:creationId xmlns:a16="http://schemas.microsoft.com/office/drawing/2014/main" id="{09B5E7B6-4B0F-F40E-71CF-CD06C66A2771}"/>
              </a:ext>
            </a:extLst>
          </p:cNvPr>
          <p:cNvPicPr>
            <a:picLocks noChangeAspect="1"/>
          </p:cNvPicPr>
          <p:nvPr/>
        </p:nvPicPr>
        <p:blipFill>
          <a:blip r:embed="rId3"/>
          <a:stretch>
            <a:fillRect/>
          </a:stretch>
        </p:blipFill>
        <p:spPr>
          <a:xfrm>
            <a:off x="98344" y="222672"/>
            <a:ext cx="6009341" cy="3936118"/>
          </a:xfrm>
          <a:prstGeom prst="rect">
            <a:avLst/>
          </a:prstGeom>
        </p:spPr>
      </p:pic>
      <p:pic>
        <p:nvPicPr>
          <p:cNvPr id="3" name="Picture 2">
            <a:extLst>
              <a:ext uri="{FF2B5EF4-FFF2-40B4-BE49-F238E27FC236}">
                <a16:creationId xmlns:a16="http://schemas.microsoft.com/office/drawing/2014/main" id="{F138BAF0-3CBD-2A81-3C89-79CECC528756}"/>
              </a:ext>
            </a:extLst>
          </p:cNvPr>
          <p:cNvPicPr>
            <a:picLocks noChangeAspect="1"/>
          </p:cNvPicPr>
          <p:nvPr/>
        </p:nvPicPr>
        <p:blipFill>
          <a:blip r:embed="rId4"/>
          <a:stretch>
            <a:fillRect/>
          </a:stretch>
        </p:blipFill>
        <p:spPr>
          <a:xfrm>
            <a:off x="6112071" y="222672"/>
            <a:ext cx="5941310" cy="3936118"/>
          </a:xfrm>
          <a:prstGeom prst="rect">
            <a:avLst/>
          </a:prstGeom>
        </p:spPr>
      </p:pic>
      <p:sp>
        <p:nvSpPr>
          <p:cNvPr id="8" name="TextBox 7">
            <a:extLst>
              <a:ext uri="{FF2B5EF4-FFF2-40B4-BE49-F238E27FC236}">
                <a16:creationId xmlns:a16="http://schemas.microsoft.com/office/drawing/2014/main" id="{1A3CA9A0-9655-07BA-D156-48F2DBCEE0FC}"/>
              </a:ext>
            </a:extLst>
          </p:cNvPr>
          <p:cNvSpPr txBox="1"/>
          <p:nvPr/>
        </p:nvSpPr>
        <p:spPr>
          <a:xfrm>
            <a:off x="208722" y="6272449"/>
            <a:ext cx="10926050" cy="486071"/>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dirty="0"/>
              <a:t>https://endhomelessness.org/homelessness-in-america/homelessness-statistics/state-of-homelessness/</a:t>
            </a:r>
          </a:p>
        </p:txBody>
      </p:sp>
    </p:spTree>
    <p:extLst>
      <p:ext uri="{BB962C8B-B14F-4D97-AF65-F5344CB8AC3E}">
        <p14:creationId xmlns:p14="http://schemas.microsoft.com/office/powerpoint/2010/main" val="369454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4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 name="Rectangle 49">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1">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503752D-E824-5FC5-1B04-D6437E945B9B}"/>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4800" dirty="0">
                <a:solidFill>
                  <a:srgbClr val="FFFFFF"/>
                </a:solidFill>
              </a:rPr>
              <a:t>Indianapolis trends</a:t>
            </a:r>
          </a:p>
        </p:txBody>
      </p:sp>
      <p:sp>
        <p:nvSpPr>
          <p:cNvPr id="2" name="TextBox 1">
            <a:extLst>
              <a:ext uri="{FF2B5EF4-FFF2-40B4-BE49-F238E27FC236}">
                <a16:creationId xmlns:a16="http://schemas.microsoft.com/office/drawing/2014/main" id="{8C267BD7-71C8-35C4-C259-5E6F0861A750}"/>
              </a:ext>
            </a:extLst>
          </p:cNvPr>
          <p:cNvSpPr txBox="1"/>
          <p:nvPr/>
        </p:nvSpPr>
        <p:spPr>
          <a:xfrm>
            <a:off x="76137" y="6404062"/>
            <a:ext cx="6099142" cy="369332"/>
          </a:xfrm>
          <a:prstGeom prst="rect">
            <a:avLst/>
          </a:prstGeom>
          <a:noFill/>
        </p:spPr>
        <p:txBody>
          <a:bodyPr wrap="square">
            <a:spAutoFit/>
          </a:bodyPr>
          <a:lstStyle/>
          <a:p>
            <a:r>
              <a:rPr lang="en-US" dirty="0">
                <a:solidFill>
                  <a:schemeClr val="accent6"/>
                </a:solidFill>
              </a:rPr>
              <a:t>https://www.chipindy.org/reports.html</a:t>
            </a:r>
          </a:p>
        </p:txBody>
      </p:sp>
      <p:pic>
        <p:nvPicPr>
          <p:cNvPr id="6" name="Picture 5" descr="A picture containing text, screenshot, design&#10;&#10;Description automatically generated">
            <a:extLst>
              <a:ext uri="{FF2B5EF4-FFF2-40B4-BE49-F238E27FC236}">
                <a16:creationId xmlns:a16="http://schemas.microsoft.com/office/drawing/2014/main" id="{F0EC6BAE-54DC-1F3C-0ECC-A0480763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478" y="223390"/>
            <a:ext cx="4600282" cy="4144249"/>
          </a:xfrm>
          <a:prstGeom prst="rect">
            <a:avLst/>
          </a:prstGeom>
        </p:spPr>
      </p:pic>
    </p:spTree>
    <p:extLst>
      <p:ext uri="{BB962C8B-B14F-4D97-AF65-F5344CB8AC3E}">
        <p14:creationId xmlns:p14="http://schemas.microsoft.com/office/powerpoint/2010/main" val="326125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964" y="410369"/>
            <a:ext cx="7433035" cy="707232"/>
          </a:xfrm>
        </p:spPr>
        <p:txBody>
          <a:bodyPr>
            <a:normAutofit/>
          </a:bodyPr>
          <a:lstStyle/>
          <a:p>
            <a:r>
              <a:rPr lang="en-US" b="1" dirty="0">
                <a:solidFill>
                  <a:srgbClr val="00629B"/>
                </a:solidFill>
                <a:latin typeface="Source Sans Pro" panose="020B0503030403020204" pitchFamily="34" charset="0"/>
              </a:rPr>
              <a:t>2023 PIT Methodology</a:t>
            </a:r>
          </a:p>
        </p:txBody>
      </p:sp>
      <p:sp>
        <p:nvSpPr>
          <p:cNvPr id="3" name="Title 1">
            <a:extLst>
              <a:ext uri="{FF2B5EF4-FFF2-40B4-BE49-F238E27FC236}">
                <a16:creationId xmlns:a16="http://schemas.microsoft.com/office/drawing/2014/main" id="{39973EA3-8A74-AAF8-16E4-4ED5D61BBFCA}"/>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cap="none" spc="300" baseline="0">
                <a:solidFill>
                  <a:srgbClr val="FFFFFF"/>
                </a:solidFill>
                <a:latin typeface="+mj-lt"/>
                <a:ea typeface="+mj-ea"/>
                <a:cs typeface="+mj-cs"/>
              </a:defRPr>
            </a:lvl1pPr>
          </a:lstStyle>
          <a:p>
            <a:r>
              <a:rPr lang="en-US" sz="2800" dirty="0"/>
              <a:t>Indianapolis PIT </a:t>
            </a:r>
          </a:p>
        </p:txBody>
      </p:sp>
      <p:graphicFrame>
        <p:nvGraphicFramePr>
          <p:cNvPr id="10" name="Content Placeholder 3">
            <a:extLst>
              <a:ext uri="{FF2B5EF4-FFF2-40B4-BE49-F238E27FC236}">
                <a16:creationId xmlns:a16="http://schemas.microsoft.com/office/drawing/2014/main" id="{A66A4DF9-8275-CB74-03EA-89385FD5974A}"/>
              </a:ext>
            </a:extLst>
          </p:cNvPr>
          <p:cNvGraphicFramePr>
            <a:graphicFrameLocks noGrp="1"/>
          </p:cNvGraphicFramePr>
          <p:nvPr>
            <p:ph idx="1"/>
          </p:nvPr>
        </p:nvGraphicFramePr>
        <p:xfrm>
          <a:off x="3887592" y="1117601"/>
          <a:ext cx="7113488" cy="4867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62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42848" y="800200"/>
            <a:ext cx="10210862" cy="1739768"/>
          </a:xfrm>
        </p:spPr>
        <p:txBody>
          <a:bodyPr vert="horz" lIns="91440" tIns="45720" rIns="91440" bIns="45720" rtlCol="0" anchor="b">
            <a:normAutofit/>
          </a:bodyPr>
          <a:lstStyle/>
          <a:p>
            <a:pPr algn="ctr"/>
            <a:r>
              <a:rPr lang="en-US" sz="6600" i="1" dirty="0">
                <a:solidFill>
                  <a:schemeClr val="accent2"/>
                </a:solidFill>
                <a:latin typeface="Mystical Woods Smooth Script"/>
              </a:rPr>
              <a:t>Welcome</a:t>
            </a:r>
            <a:endParaRPr lang="en-US" sz="6600" dirty="0">
              <a:solidFill>
                <a:schemeClr val="accent2"/>
              </a:solidFill>
            </a:endParaRPr>
          </a:p>
        </p:txBody>
      </p:sp>
      <p:sp>
        <p:nvSpPr>
          <p:cNvPr id="3" name="TextBox 2">
            <a:extLst>
              <a:ext uri="{FF2B5EF4-FFF2-40B4-BE49-F238E27FC236}">
                <a16:creationId xmlns:a16="http://schemas.microsoft.com/office/drawing/2014/main" id="{629E9E4F-DAC2-EAAF-B84A-BD03630D7334}"/>
              </a:ext>
            </a:extLst>
          </p:cNvPr>
          <p:cNvSpPr txBox="1"/>
          <p:nvPr/>
        </p:nvSpPr>
        <p:spPr>
          <a:xfrm>
            <a:off x="3262923" y="4904153"/>
            <a:ext cx="5929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Filson Pro"/>
                <a:cs typeface="Calibri"/>
              </a:rPr>
              <a:t>Pastor David Greene, 2023 Blueprint Council Chair (Appointed- Faith Leader)</a:t>
            </a:r>
            <a:endParaRPr lang="en-US" dirty="0">
              <a:solidFill>
                <a:schemeClr val="bg1"/>
              </a:solidFill>
              <a:latin typeface="Filson Pro"/>
            </a:endParaRPr>
          </a:p>
        </p:txBody>
      </p:sp>
      <p:pic>
        <p:nvPicPr>
          <p:cNvPr id="7" name="Picture 6" descr="A person wearing glasses and a suit&#10;&#10;Description automatically generated with medium confidence">
            <a:extLst>
              <a:ext uri="{FF2B5EF4-FFF2-40B4-BE49-F238E27FC236}">
                <a16:creationId xmlns:a16="http://schemas.microsoft.com/office/drawing/2014/main" id="{2F71DBDC-9B60-A19B-C762-DCC657CA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19" y="4428875"/>
            <a:ext cx="1695687" cy="1790950"/>
          </a:xfrm>
          <a:prstGeom prst="ellipse">
            <a:avLst/>
          </a:prstGeom>
          <a:ln>
            <a:noFill/>
          </a:ln>
          <a:effectLst>
            <a:softEdge rad="112500"/>
          </a:effectLst>
        </p:spPr>
      </p:pic>
    </p:spTree>
    <p:extLst>
      <p:ext uri="{BB962C8B-B14F-4D97-AF65-F5344CB8AC3E}">
        <p14:creationId xmlns:p14="http://schemas.microsoft.com/office/powerpoint/2010/main" val="114039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0" y="410369"/>
            <a:ext cx="7886700" cy="707232"/>
          </a:xfrm>
        </p:spPr>
        <p:txBody>
          <a:bodyPr>
            <a:normAutofit/>
          </a:bodyPr>
          <a:lstStyle/>
          <a:p>
            <a:r>
              <a:rPr lang="en-US" b="1" dirty="0">
                <a:solidFill>
                  <a:srgbClr val="00629B"/>
                </a:solidFill>
                <a:latin typeface="Source Sans Pro" panose="020B0503030403020204" pitchFamily="34" charset="0"/>
              </a:rPr>
              <a:t>Night of the Count</a:t>
            </a:r>
          </a:p>
        </p:txBody>
      </p:sp>
      <p:sp>
        <p:nvSpPr>
          <p:cNvPr id="7" name="TextBox 6">
            <a:extLst>
              <a:ext uri="{FF2B5EF4-FFF2-40B4-BE49-F238E27FC236}">
                <a16:creationId xmlns:a16="http://schemas.microsoft.com/office/drawing/2014/main" id="{292306D6-CC61-7CCA-8E45-FB0EE27DA133}"/>
              </a:ext>
            </a:extLst>
          </p:cNvPr>
          <p:cNvSpPr txBox="1"/>
          <p:nvPr/>
        </p:nvSpPr>
        <p:spPr>
          <a:xfrm>
            <a:off x="3452024" y="1665967"/>
            <a:ext cx="5625988" cy="70788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4000" b="1" i="0" u="none" strike="noStrike" kern="1200" cap="none" spc="0" normalizeH="0" baseline="0" noProof="0" dirty="0">
                <a:ln>
                  <a:noFill/>
                </a:ln>
                <a:solidFill>
                  <a:srgbClr val="2D2926"/>
                </a:solidFill>
                <a:effectLst/>
                <a:uLnTx/>
                <a:uFillTx/>
                <a:latin typeface="Calibri"/>
                <a:ea typeface="+mn-ea"/>
                <a:cs typeface="Calibri" panose="020F0502020204030204"/>
              </a:rPr>
              <a:t>January 23, 2023</a:t>
            </a:r>
            <a:endParaRPr kumimoji="0" lang="en-US" sz="4400" b="1" i="0" u="none" strike="noStrike" kern="1200" cap="none" spc="0" normalizeH="0" baseline="0" noProof="0" dirty="0">
              <a:ln>
                <a:noFill/>
              </a:ln>
              <a:solidFill>
                <a:srgbClr val="2D2926"/>
              </a:solidFill>
              <a:effectLst/>
              <a:uLnTx/>
              <a:uFillTx/>
              <a:latin typeface="Calibri"/>
              <a:ea typeface="+mn-ea"/>
              <a:cs typeface="Calibri" panose="020F0502020204030204"/>
            </a:endParaRPr>
          </a:p>
        </p:txBody>
      </p:sp>
      <p:sp>
        <p:nvSpPr>
          <p:cNvPr id="6" name="TextBox 5">
            <a:extLst>
              <a:ext uri="{FF2B5EF4-FFF2-40B4-BE49-F238E27FC236}">
                <a16:creationId xmlns:a16="http://schemas.microsoft.com/office/drawing/2014/main" id="{2C834166-7F51-05CB-BD10-C6ED0CE1E23A}"/>
              </a:ext>
            </a:extLst>
          </p:cNvPr>
          <p:cNvSpPr txBox="1"/>
          <p:nvPr/>
        </p:nvSpPr>
        <p:spPr>
          <a:xfrm>
            <a:off x="3452024" y="2534280"/>
            <a:ext cx="5625988" cy="70788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4000" b="1" i="0" u="none" strike="noStrike" kern="1200" cap="none" spc="0" normalizeH="0" baseline="0" noProof="0" dirty="0">
                <a:ln>
                  <a:noFill/>
                </a:ln>
                <a:solidFill>
                  <a:srgbClr val="2D2926"/>
                </a:solidFill>
                <a:effectLst/>
                <a:uLnTx/>
                <a:uFillTx/>
                <a:latin typeface="Calibri"/>
                <a:ea typeface="+mn-ea"/>
                <a:cs typeface="Calibri" panose="020F0502020204030204"/>
              </a:rPr>
              <a:t>Low Temperature: 28</a:t>
            </a:r>
            <a:r>
              <a:rPr kumimoji="0" lang="en-US" sz="4000" b="1" i="0" u="none" strike="noStrike" kern="1200" cap="none" spc="0" normalizeH="0" baseline="0" noProof="0" dirty="0">
                <a:ln>
                  <a:noFill/>
                </a:ln>
                <a:solidFill>
                  <a:srgbClr val="2D2926"/>
                </a:solidFill>
                <a:effectLst/>
                <a:uLnTx/>
                <a:uFillTx/>
                <a:latin typeface="Calibri"/>
                <a:ea typeface="+mn-ea"/>
                <a:cs typeface="Calibri" panose="020F0502020204030204"/>
                <a:sym typeface="Symbol" panose="05050102010706020507" pitchFamily="18" charset="2"/>
              </a:rPr>
              <a:t> F</a:t>
            </a:r>
            <a:endParaRPr kumimoji="0" lang="en-US" sz="4000" b="1" i="0" u="none" strike="noStrike" kern="1200" cap="none" spc="0" normalizeH="0" baseline="0" noProof="0" dirty="0">
              <a:ln>
                <a:noFill/>
              </a:ln>
              <a:solidFill>
                <a:srgbClr val="2D2926"/>
              </a:solidFill>
              <a:effectLst/>
              <a:uLnTx/>
              <a:uFillTx/>
              <a:latin typeface="Calibri"/>
              <a:ea typeface="+mn-ea"/>
              <a:cs typeface="Calibri" panose="020F0502020204030204"/>
            </a:endParaRPr>
          </a:p>
        </p:txBody>
      </p:sp>
      <p:sp>
        <p:nvSpPr>
          <p:cNvPr id="16" name="TextBox 15">
            <a:extLst>
              <a:ext uri="{FF2B5EF4-FFF2-40B4-BE49-F238E27FC236}">
                <a16:creationId xmlns:a16="http://schemas.microsoft.com/office/drawing/2014/main" id="{FCB7B197-2F70-68C1-EB6D-B5666B93667D}"/>
              </a:ext>
            </a:extLst>
          </p:cNvPr>
          <p:cNvSpPr txBox="1"/>
          <p:nvPr/>
        </p:nvSpPr>
        <p:spPr>
          <a:xfrm>
            <a:off x="7620711" y="3976846"/>
            <a:ext cx="4106449" cy="46166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400" b="1" i="0" u="none" strike="noStrike" kern="1200" cap="none" spc="0" normalizeH="0" baseline="0" noProof="0" dirty="0">
                <a:ln>
                  <a:noFill/>
                </a:ln>
                <a:solidFill>
                  <a:srgbClr val="2D2926"/>
                </a:solidFill>
                <a:effectLst/>
                <a:uLnTx/>
                <a:uFillTx/>
                <a:latin typeface="Calibri"/>
                <a:ea typeface="+mn-ea"/>
                <a:cs typeface="Calibri" panose="020F0502020204030204"/>
              </a:rPr>
              <a:t>100+ Volunteers</a:t>
            </a:r>
          </a:p>
        </p:txBody>
      </p:sp>
      <p:sp>
        <p:nvSpPr>
          <p:cNvPr id="20" name="Content Placeholder 2">
            <a:extLst>
              <a:ext uri="{FF2B5EF4-FFF2-40B4-BE49-F238E27FC236}">
                <a16:creationId xmlns:a16="http://schemas.microsoft.com/office/drawing/2014/main" id="{F9AABB6B-D81E-6855-52B8-06C0354AC0E6}"/>
              </a:ext>
            </a:extLst>
          </p:cNvPr>
          <p:cNvSpPr txBox="1">
            <a:spLocks/>
          </p:cNvSpPr>
          <p:nvPr/>
        </p:nvSpPr>
        <p:spPr>
          <a:xfrm>
            <a:off x="7620710" y="4449060"/>
            <a:ext cx="4106446" cy="1876326"/>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D2926"/>
                </a:solidFill>
                <a:effectLst/>
                <a:uLnTx/>
                <a:uFillTx/>
                <a:latin typeface="Calibri"/>
                <a:ea typeface="+mn-ea"/>
                <a:cs typeface="+mn-cs"/>
              </a:rPr>
              <a:t>Professional Blended Street Outreach (PBSO)</a:t>
            </a:r>
          </a:p>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D2926"/>
                </a:solidFill>
                <a:effectLst/>
                <a:uLnTx/>
                <a:uFillTx/>
                <a:latin typeface="Calibri"/>
                <a:ea typeface="+mn-ea"/>
                <a:cs typeface="+mn-cs"/>
              </a:rPr>
              <a:t>IMPD Homeless Unit</a:t>
            </a:r>
          </a:p>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D2926"/>
                </a:solidFill>
                <a:effectLst/>
                <a:uLnTx/>
                <a:uFillTx/>
                <a:latin typeface="Calibri"/>
                <a:ea typeface="+mn-ea"/>
                <a:cs typeface="+mn-cs"/>
              </a:rPr>
              <a:t>Local service providers</a:t>
            </a:r>
          </a:p>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a:solidFill>
                  <a:srgbClr val="2D2926"/>
                </a:solidFill>
                <a:latin typeface="Calibri"/>
              </a:rPr>
              <a:t>Community Volunteers</a:t>
            </a:r>
            <a:endParaRPr kumimoji="0" lang="en-US" sz="1800" b="0" i="0" u="none" strike="noStrike" kern="1200" cap="none" spc="0" normalizeH="0" baseline="0" noProof="0" dirty="0">
              <a:ln>
                <a:noFill/>
              </a:ln>
              <a:solidFill>
                <a:srgbClr val="2D2926"/>
              </a:solidFill>
              <a:effectLst/>
              <a:uLnTx/>
              <a:uFillTx/>
              <a:latin typeface="Calibri"/>
              <a:ea typeface="+mn-ea"/>
              <a:cs typeface="+mn-cs"/>
            </a:endParaRPr>
          </a:p>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2D2926"/>
              </a:solidFill>
              <a:effectLst/>
              <a:uLnTx/>
              <a:uFillTx/>
              <a:latin typeface="Calibri"/>
              <a:ea typeface="+mn-ea"/>
              <a:cs typeface="+mn-cs"/>
            </a:endParaRPr>
          </a:p>
          <a:p>
            <a:pPr marL="171450" marR="0" lvl="0" indent="-171450" algn="l" defTabSz="6858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2D2926"/>
              </a:solidFill>
              <a:effectLst/>
              <a:uLnTx/>
              <a:uFillTx/>
              <a:latin typeface="Calibri"/>
              <a:ea typeface="+mn-ea"/>
              <a:cs typeface="+mn-cs"/>
            </a:endParaRPr>
          </a:p>
        </p:txBody>
      </p:sp>
      <p:sp>
        <p:nvSpPr>
          <p:cNvPr id="3" name="Title 1">
            <a:extLst>
              <a:ext uri="{FF2B5EF4-FFF2-40B4-BE49-F238E27FC236}">
                <a16:creationId xmlns:a16="http://schemas.microsoft.com/office/drawing/2014/main" id="{39973EA3-8A74-AAF8-16E4-4ED5D61BBFCA}"/>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cap="none" spc="30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300" normalizeH="0" baseline="0" noProof="0" dirty="0">
                <a:ln>
                  <a:noFill/>
                </a:ln>
                <a:solidFill>
                  <a:srgbClr val="FFFFFF"/>
                </a:solidFill>
                <a:effectLst/>
                <a:uLnTx/>
                <a:uFillTx/>
                <a:latin typeface="Filson Pro Black"/>
                <a:ea typeface="+mj-ea"/>
                <a:cs typeface="+mj-cs"/>
              </a:rPr>
              <a:t>Indianapolis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300" normalizeH="0" baseline="0" noProof="0" dirty="0">
                <a:ln>
                  <a:noFill/>
                </a:ln>
                <a:solidFill>
                  <a:srgbClr val="FFFFFF"/>
                </a:solidFill>
                <a:effectLst/>
                <a:uLnTx/>
                <a:uFillTx/>
                <a:latin typeface="Filson Pro Black"/>
                <a:ea typeface="+mj-ea"/>
                <a:cs typeface="+mj-cs"/>
              </a:rPr>
              <a:t>PIT </a:t>
            </a:r>
          </a:p>
        </p:txBody>
      </p:sp>
    </p:spTree>
    <p:extLst>
      <p:ext uri="{BB962C8B-B14F-4D97-AF65-F5344CB8AC3E}">
        <p14:creationId xmlns:p14="http://schemas.microsoft.com/office/powerpoint/2010/main" val="101997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722" y="425581"/>
            <a:ext cx="7886700" cy="707232"/>
          </a:xfrm>
        </p:spPr>
        <p:txBody>
          <a:bodyPr>
            <a:normAutofit fontScale="90000"/>
          </a:bodyPr>
          <a:lstStyle/>
          <a:p>
            <a:r>
              <a:rPr lang="en-US" b="1" dirty="0">
                <a:solidFill>
                  <a:srgbClr val="00629B"/>
                </a:solidFill>
                <a:latin typeface="Source Sans Pro" panose="020B0503030403020204" pitchFamily="34" charset="0"/>
              </a:rPr>
              <a:t>2023 Point-in-Time Count</a:t>
            </a:r>
            <a:br>
              <a:rPr lang="en-US" b="1" dirty="0">
                <a:solidFill>
                  <a:srgbClr val="00629B"/>
                </a:solidFill>
                <a:latin typeface="Source Sans Pro" panose="020B0503030403020204" pitchFamily="34" charset="0"/>
              </a:rPr>
            </a:br>
            <a:r>
              <a:rPr lang="en-US" b="1" dirty="0">
                <a:solidFill>
                  <a:schemeClr val="tx1"/>
                </a:solidFill>
                <a:latin typeface="Source Sans Pro" panose="020B0503030403020204" pitchFamily="34" charset="0"/>
              </a:rPr>
              <a:t>Key Points </a:t>
            </a:r>
          </a:p>
        </p:txBody>
      </p:sp>
      <p:sp>
        <p:nvSpPr>
          <p:cNvPr id="3" name="Content Placeholder 2"/>
          <p:cNvSpPr>
            <a:spLocks noGrp="1"/>
          </p:cNvSpPr>
          <p:nvPr>
            <p:ph idx="1"/>
          </p:nvPr>
        </p:nvSpPr>
        <p:spPr>
          <a:xfrm>
            <a:off x="4254075" y="1716380"/>
            <a:ext cx="3165848" cy="1933575"/>
          </a:xfrm>
        </p:spPr>
        <p:txBody>
          <a:bodyPr>
            <a:normAutofit/>
          </a:bodyPr>
          <a:lstStyle/>
          <a:p>
            <a:pPr marL="0" indent="0">
              <a:lnSpc>
                <a:spcPct val="100000"/>
              </a:lnSpc>
              <a:spcBef>
                <a:spcPts val="0"/>
              </a:spcBef>
              <a:spcAft>
                <a:spcPts val="1200"/>
              </a:spcAft>
              <a:buNone/>
            </a:pPr>
            <a:r>
              <a:rPr lang="en-US" sz="2800" b="1" dirty="0">
                <a:latin typeface="Source Sans Pro" panose="020B0503030403020204" pitchFamily="34" charset="0"/>
                <a:ea typeface="Source Sans Pro" panose="020B0503030403020204" pitchFamily="34" charset="0"/>
              </a:rPr>
              <a:t>Decreases</a:t>
            </a:r>
            <a:r>
              <a:rPr lang="en-US" sz="2400" dirty="0">
                <a:latin typeface="Source Sans Pro" panose="020B0503030403020204" pitchFamily="34" charset="0"/>
                <a:ea typeface="Source Sans Pro" panose="020B0503030403020204" pitchFamily="34" charset="0"/>
              </a:rPr>
              <a:t> </a:t>
            </a:r>
          </a:p>
          <a:p>
            <a:pPr>
              <a:lnSpc>
                <a:spcPct val="100000"/>
              </a:lnSpc>
              <a:spcBef>
                <a:spcPts val="0"/>
              </a:spcBef>
              <a:spcAft>
                <a:spcPts val="1200"/>
              </a:spcAft>
            </a:pPr>
            <a:r>
              <a:rPr lang="en-US" sz="2400" dirty="0"/>
              <a:t>Overall Total </a:t>
            </a:r>
          </a:p>
          <a:p>
            <a:pPr>
              <a:lnSpc>
                <a:spcPct val="100000"/>
              </a:lnSpc>
              <a:spcBef>
                <a:spcPts val="0"/>
              </a:spcBef>
              <a:spcAft>
                <a:spcPts val="1200"/>
              </a:spcAft>
            </a:pPr>
            <a:r>
              <a:rPr lang="en-US" sz="2400" dirty="0"/>
              <a:t>Emergency Shelter </a:t>
            </a:r>
          </a:p>
        </p:txBody>
      </p:sp>
      <p:grpSp>
        <p:nvGrpSpPr>
          <p:cNvPr id="13" name="Group 12">
            <a:extLst>
              <a:ext uri="{FF2B5EF4-FFF2-40B4-BE49-F238E27FC236}">
                <a16:creationId xmlns:a16="http://schemas.microsoft.com/office/drawing/2014/main" id="{1885E8E3-04FA-D849-AC3F-FE16DBC8CE2E}"/>
              </a:ext>
            </a:extLst>
          </p:cNvPr>
          <p:cNvGrpSpPr/>
          <p:nvPr/>
        </p:nvGrpSpPr>
        <p:grpSpPr>
          <a:xfrm>
            <a:off x="7101355" y="1699739"/>
            <a:ext cx="5418698" cy="1569660"/>
            <a:chOff x="519131" y="4252000"/>
            <a:chExt cx="5418698" cy="1569660"/>
          </a:xfrm>
        </p:grpSpPr>
        <p:sp>
          <p:nvSpPr>
            <p:cNvPr id="8" name="TextBox 7">
              <a:extLst>
                <a:ext uri="{FF2B5EF4-FFF2-40B4-BE49-F238E27FC236}">
                  <a16:creationId xmlns:a16="http://schemas.microsoft.com/office/drawing/2014/main" id="{788ECA86-FEA7-D461-B7CC-8D4BFD5E666B}"/>
                </a:ext>
              </a:extLst>
            </p:cNvPr>
            <p:cNvSpPr txBox="1"/>
            <p:nvPr/>
          </p:nvSpPr>
          <p:spPr>
            <a:xfrm>
              <a:off x="1644162" y="4252000"/>
              <a:ext cx="4293667" cy="1569660"/>
            </a:xfrm>
            <a:prstGeom prst="rect">
              <a:avLst/>
            </a:prstGeom>
            <a:noFill/>
          </p:spPr>
          <p:txBody>
            <a:bodyPr wrap="square">
              <a:spAutoFit/>
            </a:bodyPr>
            <a:lstStyle/>
            <a:p>
              <a:pPr>
                <a:spcAft>
                  <a:spcPts val="1200"/>
                </a:spcAft>
              </a:pPr>
              <a:r>
                <a:rPr lang="en-US" sz="2800" b="1" dirty="0">
                  <a:latin typeface="Source Sans Pro" panose="020B0503030403020204" pitchFamily="34" charset="0"/>
                  <a:ea typeface="Source Sans Pro" panose="020B0503030403020204" pitchFamily="34" charset="0"/>
                  <a:cs typeface="Calibri" panose="020F0502020204030204"/>
                </a:rPr>
                <a:t>Increases</a:t>
              </a:r>
              <a:r>
                <a:rPr lang="en-US" sz="2800" dirty="0">
                  <a:latin typeface="Source Sans Pro" panose="020B0503030403020204" pitchFamily="34" charset="0"/>
                  <a:ea typeface="Source Sans Pro" panose="020B0503030403020204" pitchFamily="34" charset="0"/>
                  <a:cs typeface="Calibri" panose="020F0502020204030204"/>
                </a:rPr>
                <a:t> </a:t>
              </a:r>
              <a:endParaRPr lang="en-US" sz="2400" dirty="0">
                <a:latin typeface="Source Sans Pro" panose="020B0503030403020204" pitchFamily="34" charset="0"/>
                <a:ea typeface="Source Sans Pro" panose="020B0503030403020204" pitchFamily="34" charset="0"/>
                <a:cs typeface="Calibri" panose="020F0502020204030204"/>
              </a:endParaRPr>
            </a:p>
            <a:p>
              <a:pPr marL="342900" indent="-342900">
                <a:spcAft>
                  <a:spcPts val="1200"/>
                </a:spcAft>
                <a:buFont typeface="Arial" panose="020B0604020202020204" pitchFamily="34" charset="0"/>
                <a:buChar char="•"/>
              </a:pPr>
              <a:r>
                <a:rPr lang="en-US" sz="2400" dirty="0">
                  <a:cs typeface="Calibri" panose="020F0502020204030204"/>
                </a:rPr>
                <a:t>Unsheltered</a:t>
              </a:r>
            </a:p>
            <a:p>
              <a:pPr marL="342900" indent="-342900">
                <a:spcAft>
                  <a:spcPts val="1200"/>
                </a:spcAft>
                <a:buFont typeface="Arial" panose="020B0604020202020204" pitchFamily="34" charset="0"/>
                <a:buChar char="•"/>
              </a:pPr>
              <a:r>
                <a:rPr lang="en-US" sz="2400" dirty="0">
                  <a:cs typeface="Calibri" panose="020F0502020204030204"/>
                </a:rPr>
                <a:t>Chronic Homelessness</a:t>
              </a:r>
            </a:p>
          </p:txBody>
        </p:sp>
        <p:pic>
          <p:nvPicPr>
            <p:cNvPr id="10" name="Graphic 9" descr="Arrow Down outline">
              <a:extLst>
                <a:ext uri="{FF2B5EF4-FFF2-40B4-BE49-F238E27FC236}">
                  <a16:creationId xmlns:a16="http://schemas.microsoft.com/office/drawing/2014/main" id="{95F5D76F-F216-22D0-43C7-A97F0D111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519131" y="4375613"/>
              <a:ext cx="1325563" cy="1354217"/>
            </a:xfrm>
            <a:prstGeom prst="rect">
              <a:avLst/>
            </a:prstGeom>
          </p:spPr>
        </p:pic>
      </p:grpSp>
      <p:sp>
        <p:nvSpPr>
          <p:cNvPr id="7" name="TextBox 6">
            <a:extLst>
              <a:ext uri="{FF2B5EF4-FFF2-40B4-BE49-F238E27FC236}">
                <a16:creationId xmlns:a16="http://schemas.microsoft.com/office/drawing/2014/main" id="{292306D6-CC61-7CCA-8E45-FB0EE27DA133}"/>
              </a:ext>
            </a:extLst>
          </p:cNvPr>
          <p:cNvSpPr txBox="1"/>
          <p:nvPr/>
        </p:nvSpPr>
        <p:spPr>
          <a:xfrm>
            <a:off x="7757482" y="3686579"/>
            <a:ext cx="4106447" cy="369332"/>
          </a:xfrm>
          <a:prstGeom prst="rect">
            <a:avLst/>
          </a:prstGeom>
          <a:solidFill>
            <a:schemeClr val="accent1">
              <a:lumMod val="20000"/>
              <a:lumOff val="80000"/>
            </a:schemeClr>
          </a:solidFill>
        </p:spPr>
        <p:txBody>
          <a:bodyPr wrap="square" rtlCol="0">
            <a:spAutoFit/>
          </a:bodyPr>
          <a:lstStyle/>
          <a:p>
            <a:pPr>
              <a:spcBef>
                <a:spcPts val="1200"/>
              </a:spcBef>
              <a:spcAft>
                <a:spcPts val="1200"/>
              </a:spcAft>
            </a:pPr>
            <a:r>
              <a:rPr lang="en-US" b="1" dirty="0">
                <a:cs typeface="Calibri" panose="020F0502020204030204"/>
              </a:rPr>
              <a:t>Lowest 5 years sheltered trend</a:t>
            </a:r>
            <a:endParaRPr lang="en-US" sz="2000" b="1" dirty="0">
              <a:cs typeface="Calibri" panose="020F0502020204030204"/>
            </a:endParaRPr>
          </a:p>
        </p:txBody>
      </p:sp>
      <p:sp>
        <p:nvSpPr>
          <p:cNvPr id="14" name="Graphic 5" descr="Arrow Down outline">
            <a:extLst>
              <a:ext uri="{FF2B5EF4-FFF2-40B4-BE49-F238E27FC236}">
                <a16:creationId xmlns:a16="http://schemas.microsoft.com/office/drawing/2014/main" id="{4EBEC447-CDA5-1A50-ED01-F2630D5A48B9}"/>
              </a:ext>
            </a:extLst>
          </p:cNvPr>
          <p:cNvSpPr/>
          <p:nvPr/>
        </p:nvSpPr>
        <p:spPr>
          <a:xfrm>
            <a:off x="3626912" y="1853712"/>
            <a:ext cx="441855" cy="1289982"/>
          </a:xfrm>
          <a:custGeom>
            <a:avLst/>
            <a:gdLst>
              <a:gd name="connsiteX0" fmla="*/ 220758 w 441855"/>
              <a:gd name="connsiteY0" fmla="*/ 0 h 1159864"/>
              <a:gd name="connsiteX1" fmla="*/ 206950 w 441855"/>
              <a:gd name="connsiteY1" fmla="*/ 13808 h 1159864"/>
              <a:gd name="connsiteX2" fmla="*/ 206950 w 441855"/>
              <a:gd name="connsiteY2" fmla="*/ 1112396 h 1159864"/>
              <a:gd name="connsiteX3" fmla="*/ 206810 w 441855"/>
              <a:gd name="connsiteY3" fmla="*/ 1112533 h 1159864"/>
              <a:gd name="connsiteX4" fmla="*/ 206715 w 441855"/>
              <a:gd name="connsiteY4" fmla="*/ 1112493 h 1159864"/>
              <a:gd name="connsiteX5" fmla="*/ 23401 w 441855"/>
              <a:gd name="connsiteY5" fmla="*/ 929178 h 1159864"/>
              <a:gd name="connsiteX6" fmla="*/ 3876 w 441855"/>
              <a:gd name="connsiteY6" fmla="*/ 929518 h 1159864"/>
              <a:gd name="connsiteX7" fmla="*/ 3876 w 441855"/>
              <a:gd name="connsiteY7" fmla="*/ 948703 h 1159864"/>
              <a:gd name="connsiteX8" fmla="*/ 210995 w 441855"/>
              <a:gd name="connsiteY8" fmla="*/ 1155822 h 1159864"/>
              <a:gd name="connsiteX9" fmla="*/ 230520 w 441855"/>
              <a:gd name="connsiteY9" fmla="*/ 1155822 h 1159864"/>
              <a:gd name="connsiteX10" fmla="*/ 437639 w 441855"/>
              <a:gd name="connsiteY10" fmla="*/ 948703 h 1159864"/>
              <a:gd name="connsiteX11" fmla="*/ 437979 w 441855"/>
              <a:gd name="connsiteY11" fmla="*/ 929178 h 1159864"/>
              <a:gd name="connsiteX12" fmla="*/ 418454 w 441855"/>
              <a:gd name="connsiteY12" fmla="*/ 928839 h 1159864"/>
              <a:gd name="connsiteX13" fmla="*/ 418115 w 441855"/>
              <a:gd name="connsiteY13" fmla="*/ 929178 h 1159864"/>
              <a:gd name="connsiteX14" fmla="*/ 234800 w 441855"/>
              <a:gd name="connsiteY14" fmla="*/ 1112493 h 1159864"/>
              <a:gd name="connsiteX15" fmla="*/ 234606 w 441855"/>
              <a:gd name="connsiteY15" fmla="*/ 1112491 h 1159864"/>
              <a:gd name="connsiteX16" fmla="*/ 234566 w 441855"/>
              <a:gd name="connsiteY16" fmla="*/ 1112396 h 1159864"/>
              <a:gd name="connsiteX17" fmla="*/ 234566 w 441855"/>
              <a:gd name="connsiteY17" fmla="*/ 13808 h 1159864"/>
              <a:gd name="connsiteX18" fmla="*/ 220758 w 441855"/>
              <a:gd name="connsiteY18" fmla="*/ 0 h 11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855" h="1159864">
                <a:moveTo>
                  <a:pt x="220758" y="0"/>
                </a:moveTo>
                <a:cubicBezTo>
                  <a:pt x="213132" y="0"/>
                  <a:pt x="206950" y="6182"/>
                  <a:pt x="206950" y="13808"/>
                </a:cubicBezTo>
                <a:lnTo>
                  <a:pt x="206950" y="1112396"/>
                </a:lnTo>
                <a:cubicBezTo>
                  <a:pt x="206948" y="1112472"/>
                  <a:pt x="206886" y="1112533"/>
                  <a:pt x="206810" y="1112533"/>
                </a:cubicBezTo>
                <a:cubicBezTo>
                  <a:pt x="206774" y="1112531"/>
                  <a:pt x="206740" y="1112517"/>
                  <a:pt x="206715" y="1112493"/>
                </a:cubicBezTo>
                <a:lnTo>
                  <a:pt x="23401" y="929178"/>
                </a:lnTo>
                <a:cubicBezTo>
                  <a:pt x="17915" y="923880"/>
                  <a:pt x="9174" y="924032"/>
                  <a:pt x="3876" y="929518"/>
                </a:cubicBezTo>
                <a:cubicBezTo>
                  <a:pt x="-1292" y="934869"/>
                  <a:pt x="-1292" y="943352"/>
                  <a:pt x="3876" y="948703"/>
                </a:cubicBezTo>
                <a:lnTo>
                  <a:pt x="210995" y="1155822"/>
                </a:lnTo>
                <a:cubicBezTo>
                  <a:pt x="216387" y="1161213"/>
                  <a:pt x="225128" y="1161213"/>
                  <a:pt x="230520" y="1155822"/>
                </a:cubicBezTo>
                <a:lnTo>
                  <a:pt x="437639" y="948703"/>
                </a:lnTo>
                <a:cubicBezTo>
                  <a:pt x="443125" y="943405"/>
                  <a:pt x="443277" y="934664"/>
                  <a:pt x="437979" y="929178"/>
                </a:cubicBezTo>
                <a:cubicBezTo>
                  <a:pt x="432681" y="923692"/>
                  <a:pt x="423939" y="923540"/>
                  <a:pt x="418454" y="928839"/>
                </a:cubicBezTo>
                <a:cubicBezTo>
                  <a:pt x="418338" y="928950"/>
                  <a:pt x="418225" y="929064"/>
                  <a:pt x="418115" y="929178"/>
                </a:cubicBezTo>
                <a:lnTo>
                  <a:pt x="234800" y="1112493"/>
                </a:lnTo>
                <a:cubicBezTo>
                  <a:pt x="234747" y="1112546"/>
                  <a:pt x="234658" y="1112545"/>
                  <a:pt x="234606" y="1112491"/>
                </a:cubicBezTo>
                <a:cubicBezTo>
                  <a:pt x="234581" y="1112465"/>
                  <a:pt x="234566" y="1112432"/>
                  <a:pt x="234566" y="1112396"/>
                </a:cubicBezTo>
                <a:lnTo>
                  <a:pt x="234566" y="13808"/>
                </a:lnTo>
                <a:cubicBezTo>
                  <a:pt x="234566" y="6182"/>
                  <a:pt x="228384" y="0"/>
                  <a:pt x="220758" y="0"/>
                </a:cubicBezTo>
                <a:close/>
              </a:path>
            </a:pathLst>
          </a:custGeom>
          <a:solidFill>
            <a:srgbClr val="92D050"/>
          </a:solidFill>
          <a:ln w="141224" cap="flat">
            <a:solidFill>
              <a:schemeClr val="accent3"/>
            </a:solidFill>
            <a:prstDash val="solid"/>
            <a:miter/>
          </a:ln>
        </p:spPr>
        <p:txBody>
          <a:bodyPr rtlCol="0" anchor="ctr"/>
          <a:lstStyle/>
          <a:p>
            <a:endParaRPr lang="en-US" dirty="0">
              <a:solidFill>
                <a:srgbClr val="92D050"/>
              </a:solidFill>
            </a:endParaRPr>
          </a:p>
        </p:txBody>
      </p:sp>
      <p:sp>
        <p:nvSpPr>
          <p:cNvPr id="6" name="TextBox 5">
            <a:extLst>
              <a:ext uri="{FF2B5EF4-FFF2-40B4-BE49-F238E27FC236}">
                <a16:creationId xmlns:a16="http://schemas.microsoft.com/office/drawing/2014/main" id="{2C834166-7F51-05CB-BD10-C6ED0CE1E23A}"/>
              </a:ext>
            </a:extLst>
          </p:cNvPr>
          <p:cNvSpPr txBox="1"/>
          <p:nvPr/>
        </p:nvSpPr>
        <p:spPr>
          <a:xfrm>
            <a:off x="7757481" y="4554891"/>
            <a:ext cx="4106448" cy="369332"/>
          </a:xfrm>
          <a:prstGeom prst="rect">
            <a:avLst/>
          </a:prstGeom>
          <a:solidFill>
            <a:schemeClr val="accent1">
              <a:lumMod val="20000"/>
              <a:lumOff val="80000"/>
            </a:schemeClr>
          </a:solidFill>
        </p:spPr>
        <p:txBody>
          <a:bodyPr wrap="square" rtlCol="0">
            <a:spAutoFit/>
          </a:bodyPr>
          <a:lstStyle/>
          <a:p>
            <a:pPr>
              <a:spcBef>
                <a:spcPts val="1200"/>
              </a:spcBef>
              <a:spcAft>
                <a:spcPts val="1200"/>
              </a:spcAft>
            </a:pPr>
            <a:r>
              <a:rPr lang="en-US" b="1" dirty="0">
                <a:cs typeface="Calibri" panose="020F0502020204030204"/>
              </a:rPr>
              <a:t>Unsheltered total at record high</a:t>
            </a:r>
          </a:p>
        </p:txBody>
      </p:sp>
      <p:sp>
        <p:nvSpPr>
          <p:cNvPr id="16" name="TextBox 15">
            <a:extLst>
              <a:ext uri="{FF2B5EF4-FFF2-40B4-BE49-F238E27FC236}">
                <a16:creationId xmlns:a16="http://schemas.microsoft.com/office/drawing/2014/main" id="{FCB7B197-2F70-68C1-EB6D-B5666B93667D}"/>
              </a:ext>
            </a:extLst>
          </p:cNvPr>
          <p:cNvSpPr txBox="1"/>
          <p:nvPr/>
        </p:nvSpPr>
        <p:spPr>
          <a:xfrm>
            <a:off x="7757480" y="5420091"/>
            <a:ext cx="4106449" cy="369332"/>
          </a:xfrm>
          <a:prstGeom prst="rect">
            <a:avLst/>
          </a:prstGeom>
          <a:solidFill>
            <a:schemeClr val="accent1">
              <a:lumMod val="20000"/>
              <a:lumOff val="80000"/>
            </a:schemeClr>
          </a:solidFill>
        </p:spPr>
        <p:txBody>
          <a:bodyPr wrap="square" rtlCol="0">
            <a:spAutoFit/>
          </a:bodyPr>
          <a:lstStyle/>
          <a:p>
            <a:pPr>
              <a:spcBef>
                <a:spcPts val="1200"/>
              </a:spcBef>
              <a:spcAft>
                <a:spcPts val="1200"/>
              </a:spcAft>
            </a:pPr>
            <a:r>
              <a:rPr lang="en-US" b="1" dirty="0">
                <a:cs typeface="Calibri" panose="020F0502020204030204"/>
              </a:rPr>
              <a:t>25% over the age of 55</a:t>
            </a:r>
          </a:p>
        </p:txBody>
      </p:sp>
      <p:sp>
        <p:nvSpPr>
          <p:cNvPr id="25" name="Content Placeholder 2">
            <a:extLst>
              <a:ext uri="{FF2B5EF4-FFF2-40B4-BE49-F238E27FC236}">
                <a16:creationId xmlns:a16="http://schemas.microsoft.com/office/drawing/2014/main" id="{4EF4A12D-AD4E-F850-EC96-039E451B384A}"/>
              </a:ext>
            </a:extLst>
          </p:cNvPr>
          <p:cNvSpPr txBox="1">
            <a:spLocks/>
          </p:cNvSpPr>
          <p:nvPr/>
        </p:nvSpPr>
        <p:spPr>
          <a:xfrm>
            <a:off x="3516357" y="4086690"/>
            <a:ext cx="3584998" cy="212653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Black individuals represent:</a:t>
            </a:r>
          </a:p>
          <a:p>
            <a:pPr lvl="1">
              <a:lnSpc>
                <a:spcPct val="100000"/>
              </a:lnSpc>
              <a:spcBef>
                <a:spcPts val="0"/>
              </a:spcBef>
              <a:spcAft>
                <a:spcPts val="1200"/>
              </a:spcAft>
            </a:pPr>
            <a:r>
              <a:rPr lang="en-US" sz="1400" dirty="0"/>
              <a:t>52% of total PIT population</a:t>
            </a:r>
          </a:p>
          <a:p>
            <a:pPr lvl="1">
              <a:lnSpc>
                <a:spcPct val="100000"/>
              </a:lnSpc>
              <a:spcBef>
                <a:spcPts val="0"/>
              </a:spcBef>
              <a:spcAft>
                <a:spcPts val="1200"/>
              </a:spcAft>
            </a:pPr>
            <a:r>
              <a:rPr lang="en-US" sz="1400" dirty="0"/>
              <a:t>60% of the shelter population</a:t>
            </a:r>
          </a:p>
          <a:p>
            <a:pPr lvl="1">
              <a:lnSpc>
                <a:spcPct val="100000"/>
              </a:lnSpc>
              <a:spcBef>
                <a:spcPts val="0"/>
              </a:spcBef>
              <a:spcAft>
                <a:spcPts val="1200"/>
              </a:spcAft>
            </a:pPr>
            <a:r>
              <a:rPr lang="en-US" sz="1400" dirty="0"/>
              <a:t>71% of adults with children</a:t>
            </a:r>
          </a:p>
          <a:p>
            <a:pPr lvl="1">
              <a:lnSpc>
                <a:spcPct val="100000"/>
              </a:lnSpc>
              <a:spcBef>
                <a:spcPts val="0"/>
              </a:spcBef>
              <a:spcAft>
                <a:spcPts val="1200"/>
              </a:spcAft>
            </a:pPr>
            <a:r>
              <a:rPr lang="en-US" sz="1400" dirty="0"/>
              <a:t>50% of unaccompanied youth (18-24)</a:t>
            </a:r>
          </a:p>
          <a:p>
            <a:pPr lvl="1">
              <a:lnSpc>
                <a:spcPct val="100000"/>
              </a:lnSpc>
              <a:spcBef>
                <a:spcPts val="0"/>
              </a:spcBef>
              <a:spcAft>
                <a:spcPts val="1200"/>
              </a:spcAft>
            </a:pPr>
            <a:r>
              <a:rPr lang="en-US" sz="1400" dirty="0"/>
              <a:t>43% of veteran population</a:t>
            </a:r>
          </a:p>
        </p:txBody>
      </p:sp>
      <p:sp>
        <p:nvSpPr>
          <p:cNvPr id="26" name="TextBox 25">
            <a:extLst>
              <a:ext uri="{FF2B5EF4-FFF2-40B4-BE49-F238E27FC236}">
                <a16:creationId xmlns:a16="http://schemas.microsoft.com/office/drawing/2014/main" id="{1DD65E6B-EA67-BB70-08FA-A728874324DA}"/>
              </a:ext>
            </a:extLst>
          </p:cNvPr>
          <p:cNvSpPr txBox="1"/>
          <p:nvPr/>
        </p:nvSpPr>
        <p:spPr>
          <a:xfrm>
            <a:off x="3550323" y="3696084"/>
            <a:ext cx="3327057" cy="369332"/>
          </a:xfrm>
          <a:prstGeom prst="rect">
            <a:avLst/>
          </a:prstGeom>
          <a:solidFill>
            <a:schemeClr val="accent1">
              <a:lumMod val="20000"/>
              <a:lumOff val="80000"/>
            </a:schemeClr>
          </a:solidFill>
        </p:spPr>
        <p:txBody>
          <a:bodyPr wrap="square" rtlCol="0">
            <a:spAutoFit/>
          </a:bodyPr>
          <a:lstStyle/>
          <a:p>
            <a:pPr>
              <a:spcBef>
                <a:spcPts val="1200"/>
              </a:spcBef>
              <a:spcAft>
                <a:spcPts val="1200"/>
              </a:spcAft>
            </a:pPr>
            <a:r>
              <a:rPr lang="en-US" b="1" dirty="0">
                <a:cs typeface="Calibri" panose="020F0502020204030204"/>
              </a:rPr>
              <a:t>Racial Disparity at-a-Glance</a:t>
            </a:r>
            <a:endParaRPr lang="en-US" sz="2000" b="1" dirty="0">
              <a:cs typeface="Calibri" panose="020F0502020204030204"/>
            </a:endParaRPr>
          </a:p>
        </p:txBody>
      </p:sp>
      <p:sp>
        <p:nvSpPr>
          <p:cNvPr id="18" name="Title 1">
            <a:extLst>
              <a:ext uri="{FF2B5EF4-FFF2-40B4-BE49-F238E27FC236}">
                <a16:creationId xmlns:a16="http://schemas.microsoft.com/office/drawing/2014/main" id="{543DB4AF-8C8E-4790-CA7A-996BFAA88FBA}"/>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cap="none" spc="300" baseline="0">
                <a:solidFill>
                  <a:srgbClr val="FFFFFF"/>
                </a:solidFill>
                <a:latin typeface="+mj-lt"/>
                <a:ea typeface="+mj-ea"/>
                <a:cs typeface="+mj-cs"/>
              </a:defRPr>
            </a:lvl1pPr>
          </a:lstStyle>
          <a:p>
            <a:r>
              <a:rPr lang="en-US" sz="2800" dirty="0"/>
              <a:t>Indianapolis PIT </a:t>
            </a:r>
          </a:p>
        </p:txBody>
      </p:sp>
    </p:spTree>
    <p:extLst>
      <p:ext uri="{BB962C8B-B14F-4D97-AF65-F5344CB8AC3E}">
        <p14:creationId xmlns:p14="http://schemas.microsoft.com/office/powerpoint/2010/main" val="398061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normAutofit/>
          </a:bodyPr>
          <a:lstStyle/>
          <a:p>
            <a:r>
              <a:rPr lang="en-US" sz="2800" dirty="0"/>
              <a:t>Indianapolis PIT</a:t>
            </a:r>
          </a:p>
        </p:txBody>
      </p:sp>
      <p:sp>
        <p:nvSpPr>
          <p:cNvPr id="6" name="Title 4">
            <a:extLst>
              <a:ext uri="{FF2B5EF4-FFF2-40B4-BE49-F238E27FC236}">
                <a16:creationId xmlns:a16="http://schemas.microsoft.com/office/drawing/2014/main" id="{4DBAFE9C-1959-85EF-B0BB-265389A5A932}"/>
              </a:ext>
            </a:extLst>
          </p:cNvPr>
          <p:cNvSpPr txBox="1">
            <a:spLocks/>
          </p:cNvSpPr>
          <p:nvPr/>
        </p:nvSpPr>
        <p:spPr>
          <a:xfrm>
            <a:off x="3510322" y="163976"/>
            <a:ext cx="7632480" cy="8062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kern="1200" cap="none" spc="300" baseline="0">
                <a:solidFill>
                  <a:srgbClr val="FFFFFF"/>
                </a:solidFill>
                <a:latin typeface="+mj-lt"/>
                <a:ea typeface="+mj-ea"/>
                <a:cs typeface="+mj-cs"/>
              </a:defRPr>
            </a:lvl1pPr>
          </a:lstStyle>
          <a:p>
            <a:r>
              <a:rPr lang="en-US" b="1" dirty="0">
                <a:solidFill>
                  <a:srgbClr val="00629B"/>
                </a:solidFill>
                <a:latin typeface="Source Sans Pro" panose="020B0503030403020204" pitchFamily="34" charset="0"/>
              </a:rPr>
              <a:t>2023 Point-in-Time Count Totals </a:t>
            </a:r>
            <a:br>
              <a:rPr lang="en-US" b="1" dirty="0">
                <a:solidFill>
                  <a:srgbClr val="00629B"/>
                </a:solidFill>
                <a:latin typeface="Source Sans Pro" panose="020B0503030403020204" pitchFamily="34" charset="0"/>
              </a:rPr>
            </a:br>
            <a:r>
              <a:rPr lang="en-US" b="1" dirty="0">
                <a:solidFill>
                  <a:schemeClr val="tx1"/>
                </a:solidFill>
                <a:latin typeface="Source Sans Pro" panose="020B0503030403020204" pitchFamily="34" charset="0"/>
              </a:rPr>
              <a:t>Overall </a:t>
            </a:r>
          </a:p>
        </p:txBody>
      </p:sp>
      <p:sp>
        <p:nvSpPr>
          <p:cNvPr id="3" name="TextBox 2">
            <a:extLst>
              <a:ext uri="{FF2B5EF4-FFF2-40B4-BE49-F238E27FC236}">
                <a16:creationId xmlns:a16="http://schemas.microsoft.com/office/drawing/2014/main" id="{45ABC481-9090-E1A5-B2AA-5F169392EF10}"/>
              </a:ext>
            </a:extLst>
          </p:cNvPr>
          <p:cNvSpPr txBox="1"/>
          <p:nvPr/>
        </p:nvSpPr>
        <p:spPr>
          <a:xfrm>
            <a:off x="548492" y="3969102"/>
            <a:ext cx="2356336" cy="1200329"/>
          </a:xfrm>
          <a:prstGeom prst="rect">
            <a:avLst/>
          </a:prstGeom>
          <a:solidFill>
            <a:schemeClr val="bg1"/>
          </a:solidFill>
          <a:ln w="12700">
            <a:solidFill>
              <a:srgbClr val="00629B"/>
            </a:solidFill>
          </a:ln>
        </p:spPr>
        <p:txBody>
          <a:bodyPr wrap="square" rtlCol="0">
            <a:spAutoFit/>
          </a:bodyPr>
          <a:lstStyle/>
          <a:p>
            <a:pPr algn="ctr"/>
            <a:r>
              <a:rPr lang="en-US" sz="2800" dirty="0"/>
              <a:t> 2023 Total: </a:t>
            </a:r>
          </a:p>
          <a:p>
            <a:pPr algn="ctr"/>
            <a:r>
              <a:rPr lang="en-US" sz="4400" b="1" dirty="0">
                <a:solidFill>
                  <a:srgbClr val="0090A2"/>
                </a:solidFill>
              </a:rPr>
              <a:t>1,619</a:t>
            </a:r>
          </a:p>
        </p:txBody>
      </p:sp>
      <p:graphicFrame>
        <p:nvGraphicFramePr>
          <p:cNvPr id="8" name="Content Placeholder 9">
            <a:extLst>
              <a:ext uri="{FF2B5EF4-FFF2-40B4-BE49-F238E27FC236}">
                <a16:creationId xmlns:a16="http://schemas.microsoft.com/office/drawing/2014/main" id="{4A6A75D3-5499-7A9C-AD08-9C72DDE7CA2D}"/>
              </a:ext>
            </a:extLst>
          </p:cNvPr>
          <p:cNvGraphicFramePr>
            <a:graphicFrameLocks/>
          </p:cNvGraphicFramePr>
          <p:nvPr>
            <p:extLst>
              <p:ext uri="{D42A27DB-BD31-4B8C-83A1-F6EECF244321}">
                <p14:modId xmlns:p14="http://schemas.microsoft.com/office/powerpoint/2010/main" val="3317904317"/>
              </p:ext>
            </p:extLst>
          </p:nvPr>
        </p:nvGraphicFramePr>
        <p:xfrm>
          <a:off x="3786418" y="1123837"/>
          <a:ext cx="7497192" cy="4967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836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normAutofit/>
          </a:bodyPr>
          <a:lstStyle/>
          <a:p>
            <a:r>
              <a:rPr lang="en-US" sz="2800" dirty="0"/>
              <a:t>Indianapolis</a:t>
            </a:r>
            <a:br>
              <a:rPr lang="en-US" sz="2800" dirty="0"/>
            </a:br>
            <a:r>
              <a:rPr lang="en-US" sz="2800" dirty="0"/>
              <a:t>PIT </a:t>
            </a:r>
          </a:p>
        </p:txBody>
      </p:sp>
      <p:sp>
        <p:nvSpPr>
          <p:cNvPr id="6" name="Title 4">
            <a:extLst>
              <a:ext uri="{FF2B5EF4-FFF2-40B4-BE49-F238E27FC236}">
                <a16:creationId xmlns:a16="http://schemas.microsoft.com/office/drawing/2014/main" id="{4DBAFE9C-1959-85EF-B0BB-265389A5A932}"/>
              </a:ext>
            </a:extLst>
          </p:cNvPr>
          <p:cNvSpPr txBox="1">
            <a:spLocks/>
          </p:cNvSpPr>
          <p:nvPr/>
        </p:nvSpPr>
        <p:spPr>
          <a:xfrm>
            <a:off x="3510322" y="163976"/>
            <a:ext cx="7632480" cy="80624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kern="1200" cap="none" spc="300" baseline="0">
                <a:solidFill>
                  <a:srgbClr val="FFFFFF"/>
                </a:solidFill>
                <a:latin typeface="+mj-lt"/>
                <a:ea typeface="+mj-ea"/>
                <a:cs typeface="+mj-cs"/>
              </a:defRPr>
            </a:lvl1pPr>
          </a:lstStyle>
          <a:p>
            <a:r>
              <a:rPr lang="en-US" b="1" dirty="0">
                <a:solidFill>
                  <a:srgbClr val="00629B"/>
                </a:solidFill>
                <a:latin typeface="Source Sans Pro" panose="020B0503030403020204" pitchFamily="34" charset="0"/>
              </a:rPr>
              <a:t>2023 Point-in-Time Count Totals </a:t>
            </a:r>
            <a:br>
              <a:rPr lang="en-US" b="1" dirty="0">
                <a:solidFill>
                  <a:srgbClr val="00629B"/>
                </a:solidFill>
                <a:latin typeface="Source Sans Pro" panose="020B0503030403020204" pitchFamily="34" charset="0"/>
              </a:rPr>
            </a:br>
            <a:r>
              <a:rPr lang="en-US" b="1" dirty="0">
                <a:solidFill>
                  <a:schemeClr val="tx1"/>
                </a:solidFill>
                <a:latin typeface="Source Sans Pro" panose="020B0503030403020204" pitchFamily="34" charset="0"/>
              </a:rPr>
              <a:t>By Location</a:t>
            </a:r>
          </a:p>
        </p:txBody>
      </p:sp>
      <p:graphicFrame>
        <p:nvGraphicFramePr>
          <p:cNvPr id="5" name="Chart 4">
            <a:extLst>
              <a:ext uri="{FF2B5EF4-FFF2-40B4-BE49-F238E27FC236}">
                <a16:creationId xmlns:a16="http://schemas.microsoft.com/office/drawing/2014/main" id="{1F5FB62F-201E-E0DF-D462-03A3D5FE2BCB}"/>
              </a:ext>
            </a:extLst>
          </p:cNvPr>
          <p:cNvGraphicFramePr/>
          <p:nvPr>
            <p:extLst>
              <p:ext uri="{D42A27DB-BD31-4B8C-83A1-F6EECF244321}">
                <p14:modId xmlns:p14="http://schemas.microsoft.com/office/powerpoint/2010/main" val="2511412705"/>
              </p:ext>
            </p:extLst>
          </p:nvPr>
        </p:nvGraphicFramePr>
        <p:xfrm>
          <a:off x="3510322" y="1129397"/>
          <a:ext cx="7736915" cy="4595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67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39C69C-F8CE-9996-EA78-D7899794D4A1}"/>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3600" spc="-100" dirty="0"/>
              <a:t>Demographics: Race</a:t>
            </a:r>
          </a:p>
        </p:txBody>
      </p:sp>
      <p:pic>
        <p:nvPicPr>
          <p:cNvPr id="13" name="Content Placeholder 12" descr="A picture containing text, screenshot, circle, diagram&#10;&#10;Description automatically generated">
            <a:extLst>
              <a:ext uri="{FF2B5EF4-FFF2-40B4-BE49-F238E27FC236}">
                <a16:creationId xmlns:a16="http://schemas.microsoft.com/office/drawing/2014/main" id="{9EE729C0-BA5D-DE48-208F-100D703DA6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990" y="610462"/>
            <a:ext cx="4789992" cy="3305094"/>
          </a:xfrm>
          <a:prstGeom prst="rect">
            <a:avLst/>
          </a:prstGeom>
        </p:spPr>
      </p:pic>
      <p:graphicFrame>
        <p:nvGraphicFramePr>
          <p:cNvPr id="4" name="Content Placeholder 9">
            <a:extLst>
              <a:ext uri="{FF2B5EF4-FFF2-40B4-BE49-F238E27FC236}">
                <a16:creationId xmlns:a16="http://schemas.microsoft.com/office/drawing/2014/main" id="{36C098E6-AAA6-8898-C056-700D28FE209A}"/>
              </a:ext>
            </a:extLst>
          </p:cNvPr>
          <p:cNvGraphicFramePr>
            <a:graphicFrameLocks/>
          </p:cNvGraphicFramePr>
          <p:nvPr>
            <p:extLst>
              <p:ext uri="{D42A27DB-BD31-4B8C-83A1-F6EECF244321}">
                <p14:modId xmlns:p14="http://schemas.microsoft.com/office/powerpoint/2010/main" val="306855870"/>
              </p:ext>
            </p:extLst>
          </p:nvPr>
        </p:nvGraphicFramePr>
        <p:xfrm>
          <a:off x="5769204" y="228753"/>
          <a:ext cx="5822806" cy="3798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20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FAD87E-46AD-2B95-12BC-B5468BA84363}"/>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4000" spc="-100" dirty="0"/>
              <a:t>Demographics: Race Cont’d</a:t>
            </a:r>
          </a:p>
        </p:txBody>
      </p:sp>
      <p:graphicFrame>
        <p:nvGraphicFramePr>
          <p:cNvPr id="4" name="Chart 3">
            <a:extLst>
              <a:ext uri="{FF2B5EF4-FFF2-40B4-BE49-F238E27FC236}">
                <a16:creationId xmlns:a16="http://schemas.microsoft.com/office/drawing/2014/main" id="{E8DB9975-17EC-4F4F-CF78-28D0A654E3B0}"/>
              </a:ext>
            </a:extLst>
          </p:cNvPr>
          <p:cNvGraphicFramePr>
            <a:graphicFrameLocks/>
          </p:cNvGraphicFramePr>
          <p:nvPr>
            <p:extLst>
              <p:ext uri="{D42A27DB-BD31-4B8C-83A1-F6EECF244321}">
                <p14:modId xmlns:p14="http://schemas.microsoft.com/office/powerpoint/2010/main" val="417233739"/>
              </p:ext>
            </p:extLst>
          </p:nvPr>
        </p:nvGraphicFramePr>
        <p:xfrm>
          <a:off x="6344961" y="526973"/>
          <a:ext cx="5184711" cy="3384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6B341F61-C134-8226-B7CE-EE1B897B7B84}"/>
              </a:ext>
            </a:extLst>
          </p:cNvPr>
          <p:cNvGraphicFramePr>
            <a:graphicFrameLocks/>
          </p:cNvGraphicFramePr>
          <p:nvPr>
            <p:extLst>
              <p:ext uri="{D42A27DB-BD31-4B8C-83A1-F6EECF244321}">
                <p14:modId xmlns:p14="http://schemas.microsoft.com/office/powerpoint/2010/main" val="3989815252"/>
              </p:ext>
            </p:extLst>
          </p:nvPr>
        </p:nvGraphicFramePr>
        <p:xfrm>
          <a:off x="95567" y="526973"/>
          <a:ext cx="5751473" cy="3384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04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15">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17">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A791E4-410B-90FC-AAC7-B3C4F5DF1629}"/>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4000" spc="-100" dirty="0"/>
              <a:t>Demographics: Race &amp; Ethnicity</a:t>
            </a:r>
          </a:p>
        </p:txBody>
      </p:sp>
      <p:pic>
        <p:nvPicPr>
          <p:cNvPr id="7" name="Picture 6" descr="A picture containing text, screenshot, diagram, font&#10;&#10;Description automatically generated">
            <a:extLst>
              <a:ext uri="{FF2B5EF4-FFF2-40B4-BE49-F238E27FC236}">
                <a16:creationId xmlns:a16="http://schemas.microsoft.com/office/drawing/2014/main" id="{1CBAAA1C-12F9-3BEE-32FD-766B20569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24" y="116849"/>
            <a:ext cx="6402465" cy="4034163"/>
          </a:xfrm>
          <a:prstGeom prst="rect">
            <a:avLst/>
          </a:prstGeom>
        </p:spPr>
      </p:pic>
      <p:pic>
        <p:nvPicPr>
          <p:cNvPr id="5" name="Content Placeholder 4" descr="A picture containing text, screenshot, circle, font&#10;&#10;Description automatically generated">
            <a:extLst>
              <a:ext uri="{FF2B5EF4-FFF2-40B4-BE49-F238E27FC236}">
                <a16:creationId xmlns:a16="http://schemas.microsoft.com/office/drawing/2014/main" id="{459629E9-FFC5-2B4F-BBDB-97C4658E6F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3581" y="371235"/>
            <a:ext cx="4196760" cy="3556755"/>
          </a:xfrm>
          <a:prstGeom prst="rect">
            <a:avLst/>
          </a:prstGeom>
        </p:spPr>
      </p:pic>
    </p:spTree>
    <p:extLst>
      <p:ext uri="{BB962C8B-B14F-4D97-AF65-F5344CB8AC3E}">
        <p14:creationId xmlns:p14="http://schemas.microsoft.com/office/powerpoint/2010/main" val="78065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DC67B8-E17A-3C69-3681-349001AA2463}"/>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algn="ctr"/>
            <a:r>
              <a:rPr lang="en-US" sz="4000" spc="-100" dirty="0"/>
              <a:t>Demographics: Age and Gender</a:t>
            </a:r>
          </a:p>
        </p:txBody>
      </p:sp>
      <p:pic>
        <p:nvPicPr>
          <p:cNvPr id="5" name="Content Placeholder 4" descr="A picture containing text, screenshot, circle, diagram&#10;&#10;Description automatically generated">
            <a:extLst>
              <a:ext uri="{FF2B5EF4-FFF2-40B4-BE49-F238E27FC236}">
                <a16:creationId xmlns:a16="http://schemas.microsoft.com/office/drawing/2014/main" id="{6289AF18-C0F9-2389-3FEE-FC0EE4FAA7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75" r="2" b="2"/>
          <a:stretch/>
        </p:blipFill>
        <p:spPr>
          <a:xfrm>
            <a:off x="1069848" y="470168"/>
            <a:ext cx="5236194" cy="3557016"/>
          </a:xfrm>
          <a:prstGeom prst="rect">
            <a:avLst/>
          </a:prstGeom>
        </p:spPr>
      </p:pic>
      <p:pic>
        <p:nvPicPr>
          <p:cNvPr id="7" name="Picture 6" descr="A picture containing text, circle, screenshot, compact disk&#10;&#10;Description automatically generated">
            <a:extLst>
              <a:ext uri="{FF2B5EF4-FFF2-40B4-BE49-F238E27FC236}">
                <a16:creationId xmlns:a16="http://schemas.microsoft.com/office/drawing/2014/main" id="{E5157E93-7BC9-096C-1877-8EB65F6BB721}"/>
              </a:ext>
            </a:extLst>
          </p:cNvPr>
          <p:cNvPicPr>
            <a:picLocks noChangeAspect="1"/>
          </p:cNvPicPr>
          <p:nvPr/>
        </p:nvPicPr>
        <p:blipFill rotWithShape="1">
          <a:blip r:embed="rId3">
            <a:extLst>
              <a:ext uri="{28A0092B-C50C-407E-A947-70E740481C1C}">
                <a14:useLocalDpi xmlns:a14="http://schemas.microsoft.com/office/drawing/2010/main" val="0"/>
              </a:ext>
            </a:extLst>
          </a:blip>
          <a:srcRect t="3462" r="-4" b="1863"/>
          <a:stretch/>
        </p:blipFill>
        <p:spPr>
          <a:xfrm>
            <a:off x="6466908" y="470174"/>
            <a:ext cx="5236194" cy="3773640"/>
          </a:xfrm>
          <a:prstGeom prst="rect">
            <a:avLst/>
          </a:prstGeom>
        </p:spPr>
      </p:pic>
    </p:spTree>
    <p:extLst>
      <p:ext uri="{BB962C8B-B14F-4D97-AF65-F5344CB8AC3E}">
        <p14:creationId xmlns:p14="http://schemas.microsoft.com/office/powerpoint/2010/main" val="321715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B85D-3F38-CDC0-4288-4EFBAD80320D}"/>
              </a:ext>
            </a:extLst>
          </p:cNvPr>
          <p:cNvSpPr>
            <a:spLocks noGrp="1"/>
          </p:cNvSpPr>
          <p:nvPr>
            <p:ph type="title"/>
          </p:nvPr>
        </p:nvSpPr>
        <p:spPr>
          <a:xfrm>
            <a:off x="252918" y="1123837"/>
            <a:ext cx="3298149" cy="4601183"/>
          </a:xfrm>
        </p:spPr>
        <p:txBody>
          <a:bodyPr>
            <a:normAutofit/>
          </a:bodyPr>
          <a:lstStyle/>
          <a:p>
            <a:r>
              <a:rPr lang="en-US" dirty="0"/>
              <a:t>By Sub-Populations</a:t>
            </a:r>
          </a:p>
        </p:txBody>
      </p:sp>
      <p:pic>
        <p:nvPicPr>
          <p:cNvPr id="25" name="Content Placeholder 24" descr="A picture containing text, screenshot, diagram, design&#10;&#10;Description automatically generated">
            <a:extLst>
              <a:ext uri="{FF2B5EF4-FFF2-40B4-BE49-F238E27FC236}">
                <a16:creationId xmlns:a16="http://schemas.microsoft.com/office/drawing/2014/main" id="{C74B9893-DB19-30EC-8AEA-EF709C353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955564"/>
            <a:ext cx="7315200" cy="4937347"/>
          </a:xfrm>
        </p:spPr>
      </p:pic>
      <p:pic>
        <p:nvPicPr>
          <p:cNvPr id="26" name="Picture 25">
            <a:extLst>
              <a:ext uri="{FF2B5EF4-FFF2-40B4-BE49-F238E27FC236}">
                <a16:creationId xmlns:a16="http://schemas.microsoft.com/office/drawing/2014/main" id="{1603CD80-F7A3-732B-1CAD-2CD14E931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164" y="5892911"/>
            <a:ext cx="2214880" cy="1055770"/>
          </a:xfrm>
          <a:prstGeom prst="rect">
            <a:avLst/>
          </a:prstGeom>
        </p:spPr>
      </p:pic>
    </p:spTree>
    <p:extLst>
      <p:ext uri="{BB962C8B-B14F-4D97-AF65-F5344CB8AC3E}">
        <p14:creationId xmlns:p14="http://schemas.microsoft.com/office/powerpoint/2010/main" val="408035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A74A-8114-CA9F-63F1-7C7E83C0E6B1}"/>
              </a:ext>
            </a:extLst>
          </p:cNvPr>
          <p:cNvSpPr>
            <a:spLocks noGrp="1"/>
          </p:cNvSpPr>
          <p:nvPr>
            <p:ph type="title"/>
          </p:nvPr>
        </p:nvSpPr>
        <p:spPr/>
        <p:txBody>
          <a:bodyPr/>
          <a:lstStyle/>
          <a:p>
            <a:r>
              <a:rPr lang="en-US" dirty="0"/>
              <a:t>Trends by Sub-population</a:t>
            </a:r>
          </a:p>
        </p:txBody>
      </p:sp>
      <p:sp>
        <p:nvSpPr>
          <p:cNvPr id="6" name="TextBox 5">
            <a:extLst>
              <a:ext uri="{FF2B5EF4-FFF2-40B4-BE49-F238E27FC236}">
                <a16:creationId xmlns:a16="http://schemas.microsoft.com/office/drawing/2014/main" id="{CA9F4C3D-E887-91C4-1C3F-7582914E0BBF}"/>
              </a:ext>
            </a:extLst>
          </p:cNvPr>
          <p:cNvSpPr txBox="1"/>
          <p:nvPr/>
        </p:nvSpPr>
        <p:spPr>
          <a:xfrm>
            <a:off x="7254917" y="3680473"/>
            <a:ext cx="429665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D2926"/>
                </a:solidFill>
                <a:effectLst/>
                <a:uLnTx/>
                <a:uFillTx/>
                <a:latin typeface="Calibri"/>
                <a:ea typeface="+mn-ea"/>
                <a:cs typeface="+mn-cs"/>
              </a:rPr>
              <a:t>Increases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Chronic homelessness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Veteran homelessness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2D2926"/>
                </a:solidFill>
                <a:effectLst/>
                <a:uLnTx/>
                <a:uFillTx/>
                <a:latin typeface="Calibri"/>
                <a:ea typeface="+mn-ea"/>
                <a:cs typeface="+mn-cs"/>
              </a:rPr>
              <a:t>Up slightly from 2022 but still down significantly from 2019-2021</a:t>
            </a:r>
          </a:p>
          <a:p>
            <a:pPr marL="285750" indent="-285750">
              <a:buFont typeface="Arial" panose="020B0604020202020204" pitchFamily="34" charset="0"/>
              <a:buChar char="•"/>
            </a:pPr>
            <a:r>
              <a:rPr lang="en-US" sz="2000" dirty="0">
                <a:solidFill>
                  <a:srgbClr val="2D2926"/>
                </a:solidFill>
                <a:latin typeface="Calibri"/>
              </a:rPr>
              <a:t>Unsheltered families</a:t>
            </a:r>
            <a:endParaRPr kumimoji="0" lang="en-US" sz="2000" b="0" u="none" strike="noStrike" kern="1200" cap="none" spc="0" normalizeH="0" baseline="0" noProof="0" dirty="0">
              <a:ln>
                <a:noFill/>
              </a:ln>
              <a:solidFill>
                <a:srgbClr val="2D2926"/>
              </a:solidFill>
              <a:effectLst/>
              <a:uLnTx/>
              <a:uFillTx/>
              <a:latin typeface="Calibri"/>
              <a:ea typeface="+mn-ea"/>
              <a:cs typeface="+mn-cs"/>
            </a:endParaRPr>
          </a:p>
        </p:txBody>
      </p:sp>
      <p:sp>
        <p:nvSpPr>
          <p:cNvPr id="7" name="TextBox 6">
            <a:extLst>
              <a:ext uri="{FF2B5EF4-FFF2-40B4-BE49-F238E27FC236}">
                <a16:creationId xmlns:a16="http://schemas.microsoft.com/office/drawing/2014/main" id="{A4A82A56-1F79-E83F-5B05-8CD4595B089A}"/>
              </a:ext>
            </a:extLst>
          </p:cNvPr>
          <p:cNvSpPr txBox="1"/>
          <p:nvPr/>
        </p:nvSpPr>
        <p:spPr>
          <a:xfrm>
            <a:off x="4663507" y="816508"/>
            <a:ext cx="42966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D2926"/>
                </a:solidFill>
                <a:effectLst/>
                <a:uLnTx/>
                <a:uFillTx/>
                <a:latin typeface="Calibri"/>
                <a:ea typeface="+mn-ea"/>
                <a:cs typeface="+mn-cs"/>
              </a:rPr>
              <a:t>Decreases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Unaccompanied Youth (18-24)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2926"/>
                </a:solidFill>
                <a:effectLst/>
                <a:uLnTx/>
                <a:uFillTx/>
                <a:latin typeface="Calibri"/>
                <a:ea typeface="+mn-ea"/>
                <a:cs typeface="+mn-cs"/>
              </a:rPr>
              <a:t>Individuals in Families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2D2926"/>
                </a:solidFill>
                <a:effectLst/>
                <a:uLnTx/>
                <a:uFillTx/>
                <a:latin typeface="Calibri"/>
                <a:ea typeface="+mn-ea"/>
                <a:cs typeface="+mn-cs"/>
              </a:rPr>
              <a:t>Down from 2022 but still up from 2019-2021</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2D2926"/>
                </a:solidFill>
                <a:effectLst/>
                <a:uLnTx/>
                <a:uFillTx/>
                <a:latin typeface="Calibri"/>
                <a:ea typeface="+mn-ea"/>
                <a:cs typeface="+mn-cs"/>
              </a:rPr>
              <a:t>Average family size 3.5</a:t>
            </a:r>
          </a:p>
        </p:txBody>
      </p:sp>
      <p:pic>
        <p:nvPicPr>
          <p:cNvPr id="8" name="Picture 7">
            <a:extLst>
              <a:ext uri="{FF2B5EF4-FFF2-40B4-BE49-F238E27FC236}">
                <a16:creationId xmlns:a16="http://schemas.microsoft.com/office/drawing/2014/main" id="{3A744793-A6EC-5C19-B6EF-551AACE5D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147" y="5802230"/>
            <a:ext cx="2214880" cy="1055770"/>
          </a:xfrm>
          <a:prstGeom prst="rect">
            <a:avLst/>
          </a:prstGeom>
        </p:spPr>
      </p:pic>
      <p:sp>
        <p:nvSpPr>
          <p:cNvPr id="3" name="Graphic 5" descr="Arrow Down outline">
            <a:extLst>
              <a:ext uri="{FF2B5EF4-FFF2-40B4-BE49-F238E27FC236}">
                <a16:creationId xmlns:a16="http://schemas.microsoft.com/office/drawing/2014/main" id="{84CB5B79-77D7-5349-5969-25AF95BF0BCD}"/>
              </a:ext>
            </a:extLst>
          </p:cNvPr>
          <p:cNvSpPr/>
          <p:nvPr/>
        </p:nvSpPr>
        <p:spPr>
          <a:xfrm>
            <a:off x="3938066" y="1123837"/>
            <a:ext cx="441855" cy="1289982"/>
          </a:xfrm>
          <a:custGeom>
            <a:avLst/>
            <a:gdLst>
              <a:gd name="connsiteX0" fmla="*/ 220758 w 441855"/>
              <a:gd name="connsiteY0" fmla="*/ 0 h 1159864"/>
              <a:gd name="connsiteX1" fmla="*/ 206950 w 441855"/>
              <a:gd name="connsiteY1" fmla="*/ 13808 h 1159864"/>
              <a:gd name="connsiteX2" fmla="*/ 206950 w 441855"/>
              <a:gd name="connsiteY2" fmla="*/ 1112396 h 1159864"/>
              <a:gd name="connsiteX3" fmla="*/ 206810 w 441855"/>
              <a:gd name="connsiteY3" fmla="*/ 1112533 h 1159864"/>
              <a:gd name="connsiteX4" fmla="*/ 206715 w 441855"/>
              <a:gd name="connsiteY4" fmla="*/ 1112493 h 1159864"/>
              <a:gd name="connsiteX5" fmla="*/ 23401 w 441855"/>
              <a:gd name="connsiteY5" fmla="*/ 929178 h 1159864"/>
              <a:gd name="connsiteX6" fmla="*/ 3876 w 441855"/>
              <a:gd name="connsiteY6" fmla="*/ 929518 h 1159864"/>
              <a:gd name="connsiteX7" fmla="*/ 3876 w 441855"/>
              <a:gd name="connsiteY7" fmla="*/ 948703 h 1159864"/>
              <a:gd name="connsiteX8" fmla="*/ 210995 w 441855"/>
              <a:gd name="connsiteY8" fmla="*/ 1155822 h 1159864"/>
              <a:gd name="connsiteX9" fmla="*/ 230520 w 441855"/>
              <a:gd name="connsiteY9" fmla="*/ 1155822 h 1159864"/>
              <a:gd name="connsiteX10" fmla="*/ 437639 w 441855"/>
              <a:gd name="connsiteY10" fmla="*/ 948703 h 1159864"/>
              <a:gd name="connsiteX11" fmla="*/ 437979 w 441855"/>
              <a:gd name="connsiteY11" fmla="*/ 929178 h 1159864"/>
              <a:gd name="connsiteX12" fmla="*/ 418454 w 441855"/>
              <a:gd name="connsiteY12" fmla="*/ 928839 h 1159864"/>
              <a:gd name="connsiteX13" fmla="*/ 418115 w 441855"/>
              <a:gd name="connsiteY13" fmla="*/ 929178 h 1159864"/>
              <a:gd name="connsiteX14" fmla="*/ 234800 w 441855"/>
              <a:gd name="connsiteY14" fmla="*/ 1112493 h 1159864"/>
              <a:gd name="connsiteX15" fmla="*/ 234606 w 441855"/>
              <a:gd name="connsiteY15" fmla="*/ 1112491 h 1159864"/>
              <a:gd name="connsiteX16" fmla="*/ 234566 w 441855"/>
              <a:gd name="connsiteY16" fmla="*/ 1112396 h 1159864"/>
              <a:gd name="connsiteX17" fmla="*/ 234566 w 441855"/>
              <a:gd name="connsiteY17" fmla="*/ 13808 h 1159864"/>
              <a:gd name="connsiteX18" fmla="*/ 220758 w 441855"/>
              <a:gd name="connsiteY18" fmla="*/ 0 h 11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855" h="1159864">
                <a:moveTo>
                  <a:pt x="220758" y="0"/>
                </a:moveTo>
                <a:cubicBezTo>
                  <a:pt x="213132" y="0"/>
                  <a:pt x="206950" y="6182"/>
                  <a:pt x="206950" y="13808"/>
                </a:cubicBezTo>
                <a:lnTo>
                  <a:pt x="206950" y="1112396"/>
                </a:lnTo>
                <a:cubicBezTo>
                  <a:pt x="206948" y="1112472"/>
                  <a:pt x="206886" y="1112533"/>
                  <a:pt x="206810" y="1112533"/>
                </a:cubicBezTo>
                <a:cubicBezTo>
                  <a:pt x="206774" y="1112531"/>
                  <a:pt x="206740" y="1112517"/>
                  <a:pt x="206715" y="1112493"/>
                </a:cubicBezTo>
                <a:lnTo>
                  <a:pt x="23401" y="929178"/>
                </a:lnTo>
                <a:cubicBezTo>
                  <a:pt x="17915" y="923880"/>
                  <a:pt x="9174" y="924032"/>
                  <a:pt x="3876" y="929518"/>
                </a:cubicBezTo>
                <a:cubicBezTo>
                  <a:pt x="-1292" y="934869"/>
                  <a:pt x="-1292" y="943352"/>
                  <a:pt x="3876" y="948703"/>
                </a:cubicBezTo>
                <a:lnTo>
                  <a:pt x="210995" y="1155822"/>
                </a:lnTo>
                <a:cubicBezTo>
                  <a:pt x="216387" y="1161213"/>
                  <a:pt x="225128" y="1161213"/>
                  <a:pt x="230520" y="1155822"/>
                </a:cubicBezTo>
                <a:lnTo>
                  <a:pt x="437639" y="948703"/>
                </a:lnTo>
                <a:cubicBezTo>
                  <a:pt x="443125" y="943405"/>
                  <a:pt x="443277" y="934664"/>
                  <a:pt x="437979" y="929178"/>
                </a:cubicBezTo>
                <a:cubicBezTo>
                  <a:pt x="432681" y="923692"/>
                  <a:pt x="423939" y="923540"/>
                  <a:pt x="418454" y="928839"/>
                </a:cubicBezTo>
                <a:cubicBezTo>
                  <a:pt x="418338" y="928950"/>
                  <a:pt x="418225" y="929064"/>
                  <a:pt x="418115" y="929178"/>
                </a:cubicBezTo>
                <a:lnTo>
                  <a:pt x="234800" y="1112493"/>
                </a:lnTo>
                <a:cubicBezTo>
                  <a:pt x="234747" y="1112546"/>
                  <a:pt x="234658" y="1112545"/>
                  <a:pt x="234606" y="1112491"/>
                </a:cubicBezTo>
                <a:cubicBezTo>
                  <a:pt x="234581" y="1112465"/>
                  <a:pt x="234566" y="1112432"/>
                  <a:pt x="234566" y="1112396"/>
                </a:cubicBezTo>
                <a:lnTo>
                  <a:pt x="234566" y="13808"/>
                </a:lnTo>
                <a:cubicBezTo>
                  <a:pt x="234566" y="6182"/>
                  <a:pt x="228384" y="0"/>
                  <a:pt x="220758" y="0"/>
                </a:cubicBezTo>
                <a:close/>
              </a:path>
            </a:pathLst>
          </a:custGeom>
          <a:solidFill>
            <a:srgbClr val="92D050"/>
          </a:solidFill>
          <a:ln w="141224" cap="flat">
            <a:solidFill>
              <a:schemeClr val="accent3"/>
            </a:solidFill>
            <a:prstDash val="solid"/>
            <a:miter/>
          </a:ln>
        </p:spPr>
        <p:txBody>
          <a:bodyPr rtlCol="0" anchor="ctr"/>
          <a:lstStyle/>
          <a:p>
            <a:endParaRPr lang="en-US" dirty="0">
              <a:solidFill>
                <a:srgbClr val="92D050"/>
              </a:solidFill>
            </a:endParaRPr>
          </a:p>
        </p:txBody>
      </p:sp>
      <p:pic>
        <p:nvPicPr>
          <p:cNvPr id="9" name="Graphic 8" descr="Arrow Down outline">
            <a:extLst>
              <a:ext uri="{FF2B5EF4-FFF2-40B4-BE49-F238E27FC236}">
                <a16:creationId xmlns:a16="http://schemas.microsoft.com/office/drawing/2014/main" id="{EB989BBF-2E96-3203-8B3E-1B53A04B70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6020822" y="4102501"/>
            <a:ext cx="1325563" cy="1354217"/>
          </a:xfrm>
          <a:prstGeom prst="rect">
            <a:avLst/>
          </a:prstGeom>
        </p:spPr>
      </p:pic>
    </p:spTree>
    <p:extLst>
      <p:ext uri="{BB962C8B-B14F-4D97-AF65-F5344CB8AC3E}">
        <p14:creationId xmlns:p14="http://schemas.microsoft.com/office/powerpoint/2010/main" val="41037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39116" y="864108"/>
            <a:ext cx="3073914" cy="5120639"/>
          </a:xfrm>
        </p:spPr>
        <p:txBody>
          <a:bodyPr>
            <a:normAutofit/>
          </a:bodyPr>
          <a:lstStyle/>
          <a:p>
            <a:pPr algn="r"/>
            <a:r>
              <a:rPr lang="en-US" cap="none" spc="300" dirty="0">
                <a:solidFill>
                  <a:schemeClr val="accent2"/>
                </a:solidFill>
                <a:latin typeface="Filson Pro Black" panose="02000000000000000000" pitchFamily="50" charset="0"/>
                <a:cs typeface="Calibri" panose="020F0502020204030204" pitchFamily="34" charset="0"/>
              </a:rPr>
              <a:t>AGENDA</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89229" y="864108"/>
            <a:ext cx="5910677" cy="5120640"/>
          </a:xfrm>
        </p:spPr>
        <p:txBody>
          <a:bodyPr>
            <a:normAutofit/>
          </a:bodyPr>
          <a:lstStyle/>
          <a:p>
            <a:r>
              <a:rPr lang="en-US" dirty="0">
                <a:latin typeface="Filson Pro"/>
                <a:cs typeface="Calibri"/>
              </a:rPr>
              <a:t>Agenda Overview &amp; Grounding</a:t>
            </a:r>
          </a:p>
          <a:p>
            <a:pPr marL="502920" lvl="1" indent="0">
              <a:buNone/>
            </a:pPr>
            <a:r>
              <a:rPr lang="en-US" i="1" dirty="0">
                <a:latin typeface="Filson Pro"/>
                <a:cs typeface="Calibri"/>
              </a:rPr>
              <a:t>Chelsea Haring-Cozzi, CHIP</a:t>
            </a:r>
            <a:endParaRPr lang="en-US" i="1" dirty="0">
              <a:cs typeface="Calibri" panose="020F0502020204030204" pitchFamily="34" charset="0"/>
            </a:endParaRPr>
          </a:p>
          <a:p>
            <a:r>
              <a:rPr lang="en-US" dirty="0">
                <a:cs typeface="Calibri" panose="020F0502020204030204" pitchFamily="34" charset="0"/>
              </a:rPr>
              <a:t>Overview of the CoC and Blueprint Council</a:t>
            </a:r>
          </a:p>
          <a:p>
            <a:pPr marL="502920" lvl="1" indent="0">
              <a:buNone/>
            </a:pPr>
            <a:r>
              <a:rPr lang="en-US" i="1" dirty="0">
                <a:cs typeface="Calibri" panose="020F0502020204030204" pitchFamily="34" charset="0"/>
              </a:rPr>
              <a:t>Chelsea Haring-Cozzi, CHIP</a:t>
            </a:r>
          </a:p>
          <a:p>
            <a:r>
              <a:rPr lang="en-US" dirty="0">
                <a:cs typeface="Calibri" panose="020F0502020204030204" pitchFamily="34" charset="0"/>
              </a:rPr>
              <a:t>2023 State of Homelessness Presentation</a:t>
            </a:r>
          </a:p>
          <a:p>
            <a:pPr marL="502920" lvl="1" indent="0">
              <a:buNone/>
            </a:pPr>
            <a:r>
              <a:rPr lang="en-US" i="1" dirty="0">
                <a:cs typeface="Calibri" panose="020F0502020204030204" pitchFamily="34" charset="0"/>
              </a:rPr>
              <a:t>Danielle Bagg Wireman, CHIP</a:t>
            </a:r>
          </a:p>
          <a:p>
            <a:r>
              <a:rPr lang="en-US" i="1" dirty="0">
                <a:cs typeface="Calibri" panose="020F0502020204030204" pitchFamily="34" charset="0"/>
              </a:rPr>
              <a:t>2023 CoC Goal and Key Strategies</a:t>
            </a:r>
          </a:p>
          <a:p>
            <a:pPr marL="502920" lvl="1" indent="0">
              <a:buNone/>
            </a:pPr>
            <a:r>
              <a:rPr lang="en-US" i="1" dirty="0">
                <a:cs typeface="Calibri" panose="020F0502020204030204" pitchFamily="34" charset="0"/>
              </a:rPr>
              <a:t>Pastor David Greene, Blueprint Council</a:t>
            </a:r>
          </a:p>
          <a:p>
            <a:r>
              <a:rPr lang="en-US" dirty="0">
                <a:cs typeface="Calibri" panose="020F0502020204030204" pitchFamily="34" charset="0"/>
              </a:rPr>
              <a:t>Call to Action  &amp; 2023 Membership Sign-On</a:t>
            </a:r>
          </a:p>
          <a:p>
            <a:pPr marL="502920" lvl="1" indent="0">
              <a:buNone/>
            </a:pPr>
            <a:r>
              <a:rPr lang="en-US" i="1" dirty="0">
                <a:cs typeface="Calibri" panose="020F0502020204030204" pitchFamily="34" charset="0"/>
              </a:rPr>
              <a:t>Kay Wiles, Blueprint Council</a:t>
            </a:r>
          </a:p>
          <a:p>
            <a:pPr marL="502920" lvl="1" indent="0">
              <a:buNone/>
            </a:pPr>
            <a:r>
              <a:rPr lang="en-US" i="1" dirty="0">
                <a:cs typeface="Calibri" panose="020F0502020204030204" pitchFamily="34" charset="0"/>
              </a:rPr>
              <a:t>Ray Lay, Blueprint Council</a:t>
            </a:r>
          </a:p>
          <a:p>
            <a:r>
              <a:rPr lang="en-US" dirty="0">
                <a:cs typeface="Calibri" panose="020F0502020204030204" pitchFamily="34" charset="0"/>
              </a:rPr>
              <a:t>Engagement Opportunities &amp; Next Steps</a:t>
            </a:r>
          </a:p>
          <a:p>
            <a:pPr marL="502920" lvl="1" indent="0">
              <a:buNone/>
            </a:pPr>
            <a:r>
              <a:rPr lang="en-US" i="1" dirty="0">
                <a:cs typeface="Calibri" panose="020F0502020204030204" pitchFamily="34" charset="0"/>
              </a:rPr>
              <a:t>Kay Wiles, Blueprint Council</a:t>
            </a:r>
          </a:p>
          <a:p>
            <a:pPr marL="502920" lvl="1" indent="0">
              <a:buNone/>
            </a:pPr>
            <a:r>
              <a:rPr lang="en-US" i="1" dirty="0">
                <a:cs typeface="Calibri" panose="020F0502020204030204" pitchFamily="34" charset="0"/>
              </a:rPr>
              <a:t>Ray Lay, Blueprint Council </a:t>
            </a:r>
          </a:p>
          <a:p>
            <a:r>
              <a:rPr lang="en-US" dirty="0">
                <a:cs typeface="Calibri" panose="020F0502020204030204" pitchFamily="34" charset="0"/>
              </a:rPr>
              <a:t>Q &amp; A/ Discussion</a:t>
            </a:r>
          </a:p>
          <a:p>
            <a:endParaRPr lang="en-US" dirty="0">
              <a:cs typeface="Calibri" panose="020F0502020204030204" pitchFamily="34" charset="0"/>
            </a:endParaRPr>
          </a:p>
          <a:p>
            <a:endParaRPr lang="en-US" dirty="0">
              <a:cs typeface="Calibri" panose="020F0502020204030204" pitchFamily="34" charset="0"/>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DD1568-0CC0-A2AA-666E-54E3334F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183" y="5806911"/>
            <a:ext cx="1011457" cy="1051089"/>
          </a:xfrm>
          <a:prstGeom prst="rect">
            <a:avLst/>
          </a:prstGeom>
        </p:spPr>
      </p:pic>
      <p:pic>
        <p:nvPicPr>
          <p:cNvPr id="5" name="Picture 4">
            <a:extLst>
              <a:ext uri="{FF2B5EF4-FFF2-40B4-BE49-F238E27FC236}">
                <a16:creationId xmlns:a16="http://schemas.microsoft.com/office/drawing/2014/main" id="{43B2396E-0340-DDEC-A848-AB6BD8754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1971" y="144715"/>
            <a:ext cx="887136" cy="807391"/>
          </a:xfrm>
          <a:prstGeom prst="rect">
            <a:avLst/>
          </a:prstGeom>
        </p:spPr>
      </p:pic>
    </p:spTree>
    <p:extLst>
      <p:ext uri="{BB962C8B-B14F-4D97-AF65-F5344CB8AC3E}">
        <p14:creationId xmlns:p14="http://schemas.microsoft.com/office/powerpoint/2010/main" val="84549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font, circle&#10;&#10;Description automatically generated">
            <a:extLst>
              <a:ext uri="{FF2B5EF4-FFF2-40B4-BE49-F238E27FC236}">
                <a16:creationId xmlns:a16="http://schemas.microsoft.com/office/drawing/2014/main" id="{3BC8B302-5B45-370D-6E7B-5EC3A215CB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93" y="907452"/>
            <a:ext cx="7605243" cy="4894778"/>
          </a:xfrm>
        </p:spPr>
      </p:pic>
      <p:sp>
        <p:nvSpPr>
          <p:cNvPr id="2" name="Title 1">
            <a:extLst>
              <a:ext uri="{FF2B5EF4-FFF2-40B4-BE49-F238E27FC236}">
                <a16:creationId xmlns:a16="http://schemas.microsoft.com/office/drawing/2014/main" id="{B8FD4D88-23B4-953D-BDDD-4DB468C19740}"/>
              </a:ext>
            </a:extLst>
          </p:cNvPr>
          <p:cNvSpPr>
            <a:spLocks noGrp="1"/>
          </p:cNvSpPr>
          <p:nvPr>
            <p:ph type="title"/>
          </p:nvPr>
        </p:nvSpPr>
        <p:spPr>
          <a:xfrm>
            <a:off x="115410" y="1123837"/>
            <a:ext cx="3284738" cy="4601183"/>
          </a:xfrm>
        </p:spPr>
        <p:txBody>
          <a:bodyPr>
            <a:normAutofit/>
          </a:bodyPr>
          <a:lstStyle/>
          <a:p>
            <a:r>
              <a:rPr lang="en-US" sz="2800" dirty="0"/>
              <a:t>By Reported Vulnerability</a:t>
            </a:r>
          </a:p>
        </p:txBody>
      </p:sp>
      <p:pic>
        <p:nvPicPr>
          <p:cNvPr id="6" name="Picture 5">
            <a:extLst>
              <a:ext uri="{FF2B5EF4-FFF2-40B4-BE49-F238E27FC236}">
                <a16:creationId xmlns:a16="http://schemas.microsoft.com/office/drawing/2014/main" id="{A0349E1A-9141-BA8F-C3E5-DB7F7489B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82" y="5802230"/>
            <a:ext cx="2214880" cy="1055770"/>
          </a:xfrm>
          <a:prstGeom prst="rect">
            <a:avLst/>
          </a:prstGeom>
        </p:spPr>
      </p:pic>
    </p:spTree>
    <p:extLst>
      <p:ext uri="{BB962C8B-B14F-4D97-AF65-F5344CB8AC3E}">
        <p14:creationId xmlns:p14="http://schemas.microsoft.com/office/powerpoint/2010/main" val="392667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37">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a:xfrm>
            <a:off x="1069848" y="4590661"/>
            <a:ext cx="10210862" cy="1065690"/>
          </a:xfrm>
        </p:spPr>
        <p:txBody>
          <a:bodyPr vert="horz" lIns="91440" tIns="45720" rIns="91440" bIns="45720" rtlCol="0" anchor="b">
            <a:normAutofit fontScale="90000"/>
          </a:bodyPr>
          <a:lstStyle/>
          <a:p>
            <a:pPr algn="ctr"/>
            <a:r>
              <a:rPr lang="en-US" sz="4000" spc="-100" dirty="0"/>
              <a:t>Indianapolis Housing Inventory Count (HIC):</a:t>
            </a:r>
            <a:br>
              <a:rPr lang="en-US" sz="4000" spc="-100" dirty="0"/>
            </a:br>
            <a:r>
              <a:rPr lang="en-US" sz="4000" spc="-100" dirty="0"/>
              <a:t>Emergency Beds</a:t>
            </a:r>
          </a:p>
        </p:txBody>
      </p:sp>
      <p:pic>
        <p:nvPicPr>
          <p:cNvPr id="11" name="Picture 10" descr="A picture containing text, screenshot, diagram, number&#10;&#10;Description automatically generated">
            <a:extLst>
              <a:ext uri="{FF2B5EF4-FFF2-40B4-BE49-F238E27FC236}">
                <a16:creationId xmlns:a16="http://schemas.microsoft.com/office/drawing/2014/main" id="{854D94D7-700F-1478-85E6-97953DEB7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91" y="638175"/>
            <a:ext cx="4789994" cy="3165990"/>
          </a:xfrm>
          <a:prstGeom prst="rect">
            <a:avLst/>
          </a:prstGeom>
        </p:spPr>
      </p:pic>
      <p:pic>
        <p:nvPicPr>
          <p:cNvPr id="15" name="Picture 14" descr="A picture containing text, screenshot, diagram, number&#10;&#10;Description automatically generated">
            <a:extLst>
              <a:ext uri="{FF2B5EF4-FFF2-40B4-BE49-F238E27FC236}">
                <a16:creationId xmlns:a16="http://schemas.microsoft.com/office/drawing/2014/main" id="{C0F49A12-F9FB-8A4F-1A6D-28DBBC34D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945" y="638175"/>
            <a:ext cx="4789992" cy="3165990"/>
          </a:xfrm>
          <a:prstGeom prst="rect">
            <a:avLst/>
          </a:prstGeom>
        </p:spPr>
      </p:pic>
    </p:spTree>
    <p:extLst>
      <p:ext uri="{BB962C8B-B14F-4D97-AF65-F5344CB8AC3E}">
        <p14:creationId xmlns:p14="http://schemas.microsoft.com/office/powerpoint/2010/main" val="60228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274D9A-E6EA-82FC-D305-DA152E1C0D33}"/>
              </a:ext>
            </a:extLst>
          </p:cNvPr>
          <p:cNvSpPr>
            <a:spLocks noGrp="1"/>
          </p:cNvSpPr>
          <p:nvPr>
            <p:ph type="title"/>
          </p:nvPr>
        </p:nvSpPr>
        <p:spPr>
          <a:xfrm>
            <a:off x="1069848" y="4590661"/>
            <a:ext cx="10210862" cy="1065690"/>
          </a:xfrm>
        </p:spPr>
        <p:txBody>
          <a:bodyPr vert="horz" lIns="91440" tIns="45720" rIns="91440" bIns="45720" rtlCol="0" anchor="b">
            <a:normAutofit fontScale="90000"/>
          </a:bodyPr>
          <a:lstStyle/>
          <a:p>
            <a:pPr algn="ctr"/>
            <a:r>
              <a:rPr lang="en-US" sz="4000" spc="-100" dirty="0"/>
              <a:t>Indianapolis HIC:</a:t>
            </a:r>
            <a:br>
              <a:rPr lang="en-US" sz="4000" spc="-100" dirty="0"/>
            </a:br>
            <a:r>
              <a:rPr lang="en-US" sz="4000" spc="-100" dirty="0"/>
              <a:t>Permanent Housing </a:t>
            </a:r>
          </a:p>
        </p:txBody>
      </p:sp>
      <p:pic>
        <p:nvPicPr>
          <p:cNvPr id="5" name="Content Placeholder 4" descr="A picture containing text, screenshot, diagram, number&#10;&#10;Description automatically generated">
            <a:extLst>
              <a:ext uri="{FF2B5EF4-FFF2-40B4-BE49-F238E27FC236}">
                <a16:creationId xmlns:a16="http://schemas.microsoft.com/office/drawing/2014/main" id="{4D19CF50-BEBC-7C0F-4025-183AEB4E2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721" y="933786"/>
            <a:ext cx="5394964" cy="2994204"/>
          </a:xfrm>
          <a:prstGeom prst="rect">
            <a:avLst/>
          </a:prstGeom>
        </p:spPr>
      </p:pic>
      <p:pic>
        <p:nvPicPr>
          <p:cNvPr id="7" name="Picture 6" descr="A picture containing text, screenshot, diagram, line&#10;&#10;Description automatically generated">
            <a:extLst>
              <a:ext uri="{FF2B5EF4-FFF2-40B4-BE49-F238E27FC236}">
                <a16:creationId xmlns:a16="http://schemas.microsoft.com/office/drawing/2014/main" id="{F0FD7A63-9834-68BF-513D-2585F45BB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315" y="909837"/>
            <a:ext cx="5299479" cy="2994204"/>
          </a:xfrm>
          <a:prstGeom prst="rect">
            <a:avLst/>
          </a:prstGeom>
        </p:spPr>
      </p:pic>
    </p:spTree>
    <p:extLst>
      <p:ext uri="{BB962C8B-B14F-4D97-AF65-F5344CB8AC3E}">
        <p14:creationId xmlns:p14="http://schemas.microsoft.com/office/powerpoint/2010/main" val="3712169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9" name="Rectangle 48">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99244AF-9A51-E671-403C-4695E3F06777}"/>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ln w="15875">
                  <a:solidFill>
                    <a:srgbClr val="FFFFFF"/>
                  </a:solidFill>
                </a:ln>
              </a:rPr>
              <a:t>What else? </a:t>
            </a:r>
          </a:p>
        </p:txBody>
      </p:sp>
      <p:sp>
        <p:nvSpPr>
          <p:cNvPr id="5" name="Content Placeholder 4">
            <a:extLst>
              <a:ext uri="{FF2B5EF4-FFF2-40B4-BE49-F238E27FC236}">
                <a16:creationId xmlns:a16="http://schemas.microsoft.com/office/drawing/2014/main" id="{529DCC2E-9A08-2958-B3F3-9E11511A5FE8}"/>
              </a:ext>
            </a:extLst>
          </p:cNvPr>
          <p:cNvSpPr>
            <a:spLocks noGrp="1"/>
          </p:cNvSpPr>
          <p:nvPr>
            <p:ph sz="half" idx="1"/>
          </p:nvPr>
        </p:nvSpPr>
        <p:spPr>
          <a:xfrm>
            <a:off x="1100014" y="5666792"/>
            <a:ext cx="10180696" cy="542592"/>
          </a:xfrm>
        </p:spPr>
        <p:txBody>
          <a:bodyPr vert="horz" lIns="91440" tIns="45720" rIns="91440" bIns="45720" rtlCol="0" anchor="t">
            <a:normAutofit/>
          </a:bodyPr>
          <a:lstStyle/>
          <a:p>
            <a:pPr marL="0" indent="0">
              <a:buNone/>
            </a:pPr>
            <a:r>
              <a:rPr lang="en-US" sz="2200">
                <a:solidFill>
                  <a:schemeClr val="accent1">
                    <a:lumMod val="20000"/>
                    <a:lumOff val="80000"/>
                  </a:schemeClr>
                </a:solidFill>
                <a:latin typeface="+mn-lt"/>
              </a:rPr>
              <a:t>PIT and HIC are just one night and tell us a limited story</a:t>
            </a:r>
          </a:p>
        </p:txBody>
      </p:sp>
      <p:pic>
        <p:nvPicPr>
          <p:cNvPr id="8" name="Content Placeholder 7" descr="White bulbs with a yellow one standing out">
            <a:extLst>
              <a:ext uri="{FF2B5EF4-FFF2-40B4-BE49-F238E27FC236}">
                <a16:creationId xmlns:a16="http://schemas.microsoft.com/office/drawing/2014/main" id="{4D0487A2-194C-D62B-FA87-453837334C2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278" r="1" b="46631"/>
          <a:stretch/>
        </p:blipFill>
        <p:spPr>
          <a:xfrm>
            <a:off x="141402" y="484632"/>
            <a:ext cx="11565965" cy="3556755"/>
          </a:xfrm>
          <a:prstGeom prst="rect">
            <a:avLst/>
          </a:prstGeom>
          <a:solidFill>
            <a:schemeClr val="bg1"/>
          </a:solidFill>
        </p:spPr>
      </p:pic>
    </p:spTree>
    <p:extLst>
      <p:ext uri="{BB962C8B-B14F-4D97-AF65-F5344CB8AC3E}">
        <p14:creationId xmlns:p14="http://schemas.microsoft.com/office/powerpoint/2010/main" val="249649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274D9A-E6EA-82FC-D305-DA152E1C0D33}"/>
              </a:ext>
            </a:extLst>
          </p:cNvPr>
          <p:cNvSpPr>
            <a:spLocks noGrp="1"/>
          </p:cNvSpPr>
          <p:nvPr>
            <p:ph type="title"/>
          </p:nvPr>
        </p:nvSpPr>
        <p:spPr>
          <a:xfrm>
            <a:off x="119269" y="4489253"/>
            <a:ext cx="11468828" cy="1337324"/>
          </a:xfrm>
        </p:spPr>
        <p:txBody>
          <a:bodyPr vert="horz" lIns="91440" tIns="45720" rIns="91440" bIns="45720" rtlCol="0" anchor="b">
            <a:normAutofit fontScale="90000"/>
          </a:bodyPr>
          <a:lstStyle/>
          <a:p>
            <a:pPr algn="ctr">
              <a:spcAft>
                <a:spcPts val="1200"/>
              </a:spcAft>
            </a:pPr>
            <a:r>
              <a:rPr lang="en-US" sz="4000" spc="-100" dirty="0"/>
              <a:t>Federal Reporting:</a:t>
            </a:r>
            <a:br>
              <a:rPr lang="en-US" sz="4000" spc="-100" dirty="0"/>
            </a:br>
            <a:r>
              <a:rPr lang="en-US" sz="3100" spc="-100" dirty="0">
                <a:latin typeface="Filson Pro" panose="02000000000000000000" pitchFamily="50" charset="0"/>
              </a:rPr>
              <a:t>System Performance Measures              Longitudinal System Analysis</a:t>
            </a:r>
            <a:endParaRPr lang="en-US" sz="4000" spc="-100" dirty="0">
              <a:latin typeface="Filson Pro" panose="02000000000000000000" pitchFamily="50" charset="0"/>
            </a:endParaRPr>
          </a:p>
        </p:txBody>
      </p:sp>
      <p:pic>
        <p:nvPicPr>
          <p:cNvPr id="8" name="Picture 7">
            <a:extLst>
              <a:ext uri="{FF2B5EF4-FFF2-40B4-BE49-F238E27FC236}">
                <a16:creationId xmlns:a16="http://schemas.microsoft.com/office/drawing/2014/main" id="{1ED4CA16-B87F-1E99-B3F5-CDCFAC7B077B}"/>
              </a:ext>
            </a:extLst>
          </p:cNvPr>
          <p:cNvPicPr>
            <a:picLocks noChangeAspect="1"/>
          </p:cNvPicPr>
          <p:nvPr/>
        </p:nvPicPr>
        <p:blipFill>
          <a:blip r:embed="rId3"/>
          <a:stretch>
            <a:fillRect/>
          </a:stretch>
        </p:blipFill>
        <p:spPr>
          <a:xfrm>
            <a:off x="393789" y="263826"/>
            <a:ext cx="4823220" cy="3945835"/>
          </a:xfrm>
          <a:prstGeom prst="rect">
            <a:avLst/>
          </a:prstGeom>
          <a:ln>
            <a:solidFill>
              <a:schemeClr val="accent2"/>
            </a:solidFill>
          </a:ln>
        </p:spPr>
      </p:pic>
      <p:sp>
        <p:nvSpPr>
          <p:cNvPr id="9" name="TextBox 8">
            <a:extLst>
              <a:ext uri="{FF2B5EF4-FFF2-40B4-BE49-F238E27FC236}">
                <a16:creationId xmlns:a16="http://schemas.microsoft.com/office/drawing/2014/main" id="{4566E186-8462-33A4-6ACE-9B70A874632E}"/>
              </a:ext>
            </a:extLst>
          </p:cNvPr>
          <p:cNvSpPr txBox="1"/>
          <p:nvPr/>
        </p:nvSpPr>
        <p:spPr>
          <a:xfrm>
            <a:off x="0" y="6224939"/>
            <a:ext cx="9919253" cy="646331"/>
          </a:xfrm>
          <a:prstGeom prst="rect">
            <a:avLst/>
          </a:prstGeom>
          <a:noFill/>
        </p:spPr>
        <p:txBody>
          <a:bodyPr wrap="square" rtlCol="0">
            <a:spAutoFit/>
          </a:bodyPr>
          <a:lstStyle/>
          <a:p>
            <a:r>
              <a:rPr lang="en-US" dirty="0">
                <a:solidFill>
                  <a:schemeClr val="accent6"/>
                </a:solidFill>
              </a:rPr>
              <a:t>https://public.tableau.com/shared/MH26N75QH?:display_count=n&amp;:origin=viz_share_link</a:t>
            </a:r>
          </a:p>
          <a:p>
            <a:r>
              <a:rPr lang="en-US" dirty="0">
                <a:solidFill>
                  <a:schemeClr val="accent6"/>
                </a:solidFill>
              </a:rPr>
              <a:t>https://stella-p.hudhdx2.info/dashboard/system-map/?id=27587</a:t>
            </a:r>
          </a:p>
        </p:txBody>
      </p:sp>
      <p:pic>
        <p:nvPicPr>
          <p:cNvPr id="11" name="Picture 10">
            <a:extLst>
              <a:ext uri="{FF2B5EF4-FFF2-40B4-BE49-F238E27FC236}">
                <a16:creationId xmlns:a16="http://schemas.microsoft.com/office/drawing/2014/main" id="{B2FEE8E1-0BE4-17A0-1644-0FC85A57F664}"/>
              </a:ext>
            </a:extLst>
          </p:cNvPr>
          <p:cNvPicPr>
            <a:picLocks noChangeAspect="1"/>
          </p:cNvPicPr>
          <p:nvPr/>
        </p:nvPicPr>
        <p:blipFill>
          <a:blip r:embed="rId4"/>
          <a:stretch>
            <a:fillRect/>
          </a:stretch>
        </p:blipFill>
        <p:spPr>
          <a:xfrm>
            <a:off x="5495179" y="263826"/>
            <a:ext cx="6004395" cy="3961601"/>
          </a:xfrm>
          <a:prstGeom prst="rect">
            <a:avLst/>
          </a:prstGeom>
          <a:ln>
            <a:solidFill>
              <a:schemeClr val="accent2"/>
            </a:solidFill>
          </a:ln>
        </p:spPr>
      </p:pic>
    </p:spTree>
    <p:extLst>
      <p:ext uri="{BB962C8B-B14F-4D97-AF65-F5344CB8AC3E}">
        <p14:creationId xmlns:p14="http://schemas.microsoft.com/office/powerpoint/2010/main" val="13739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5">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17">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C8437F-6907-E06F-EC4A-F63940DE677F}"/>
              </a:ext>
            </a:extLst>
          </p:cNvPr>
          <p:cNvSpPr>
            <a:spLocks noGrp="1"/>
          </p:cNvSpPr>
          <p:nvPr>
            <p:ph type="title"/>
          </p:nvPr>
        </p:nvSpPr>
        <p:spPr>
          <a:xfrm>
            <a:off x="748252" y="4717898"/>
            <a:ext cx="10210862" cy="1065690"/>
          </a:xfrm>
        </p:spPr>
        <p:txBody>
          <a:bodyPr vert="horz" lIns="91440" tIns="45720" rIns="91440" bIns="45720" rtlCol="0" anchor="b">
            <a:normAutofit/>
          </a:bodyPr>
          <a:lstStyle/>
          <a:p>
            <a:pPr algn="ctr"/>
            <a:r>
              <a:rPr lang="en-US" sz="4400" spc="-100" dirty="0"/>
              <a:t>Local Monthly Dashboards</a:t>
            </a:r>
          </a:p>
        </p:txBody>
      </p:sp>
      <p:pic>
        <p:nvPicPr>
          <p:cNvPr id="7" name="Picture 6">
            <a:extLst>
              <a:ext uri="{FF2B5EF4-FFF2-40B4-BE49-F238E27FC236}">
                <a16:creationId xmlns:a16="http://schemas.microsoft.com/office/drawing/2014/main" id="{39FBF41D-51A3-69A4-1794-29E1EBEED673}"/>
              </a:ext>
            </a:extLst>
          </p:cNvPr>
          <p:cNvPicPr>
            <a:picLocks noChangeAspect="1"/>
          </p:cNvPicPr>
          <p:nvPr/>
        </p:nvPicPr>
        <p:blipFill rotWithShape="1">
          <a:blip r:embed="rId2"/>
          <a:srcRect l="3036" r="15985" b="-3"/>
          <a:stretch/>
        </p:blipFill>
        <p:spPr>
          <a:xfrm>
            <a:off x="8235394" y="270320"/>
            <a:ext cx="3429000" cy="3557016"/>
          </a:xfrm>
          <a:prstGeom prst="rect">
            <a:avLst/>
          </a:prstGeom>
          <a:ln>
            <a:solidFill>
              <a:schemeClr val="accent2"/>
            </a:solidFill>
          </a:ln>
        </p:spPr>
      </p:pic>
      <p:pic>
        <p:nvPicPr>
          <p:cNvPr id="9" name="Picture 8">
            <a:extLst>
              <a:ext uri="{FF2B5EF4-FFF2-40B4-BE49-F238E27FC236}">
                <a16:creationId xmlns:a16="http://schemas.microsoft.com/office/drawing/2014/main" id="{6E9B842B-BF33-FABB-5326-1BF2B84CE5E9}"/>
              </a:ext>
            </a:extLst>
          </p:cNvPr>
          <p:cNvPicPr>
            <a:picLocks noChangeAspect="1"/>
          </p:cNvPicPr>
          <p:nvPr/>
        </p:nvPicPr>
        <p:blipFill rotWithShape="1">
          <a:blip r:embed="rId3"/>
          <a:srcRect r="5" b="1671"/>
          <a:stretch/>
        </p:blipFill>
        <p:spPr>
          <a:xfrm>
            <a:off x="4226596" y="270320"/>
            <a:ext cx="3427118" cy="3556755"/>
          </a:xfrm>
          <a:prstGeom prst="rect">
            <a:avLst/>
          </a:prstGeom>
          <a:ln>
            <a:solidFill>
              <a:schemeClr val="accent2"/>
            </a:solidFill>
          </a:ln>
        </p:spPr>
      </p:pic>
      <p:pic>
        <p:nvPicPr>
          <p:cNvPr id="5" name="Picture 4">
            <a:extLst>
              <a:ext uri="{FF2B5EF4-FFF2-40B4-BE49-F238E27FC236}">
                <a16:creationId xmlns:a16="http://schemas.microsoft.com/office/drawing/2014/main" id="{7B73E807-3280-2671-0026-4C333695672E}"/>
              </a:ext>
            </a:extLst>
          </p:cNvPr>
          <p:cNvPicPr>
            <a:picLocks noChangeAspect="1"/>
          </p:cNvPicPr>
          <p:nvPr/>
        </p:nvPicPr>
        <p:blipFill rotWithShape="1">
          <a:blip r:embed="rId4"/>
          <a:srcRect r="16656" b="4"/>
          <a:stretch/>
        </p:blipFill>
        <p:spPr>
          <a:xfrm>
            <a:off x="206095" y="270320"/>
            <a:ext cx="3427118" cy="3556755"/>
          </a:xfrm>
          <a:prstGeom prst="rect">
            <a:avLst/>
          </a:prstGeom>
          <a:ln>
            <a:solidFill>
              <a:schemeClr val="accent2"/>
            </a:solidFill>
          </a:ln>
        </p:spPr>
      </p:pic>
      <p:sp>
        <p:nvSpPr>
          <p:cNvPr id="10" name="TextBox 9">
            <a:extLst>
              <a:ext uri="{FF2B5EF4-FFF2-40B4-BE49-F238E27FC236}">
                <a16:creationId xmlns:a16="http://schemas.microsoft.com/office/drawing/2014/main" id="{645DB956-89BE-4CBF-ABC8-8AABB3A1BC6E}"/>
              </a:ext>
            </a:extLst>
          </p:cNvPr>
          <p:cNvSpPr txBox="1"/>
          <p:nvPr/>
        </p:nvSpPr>
        <p:spPr>
          <a:xfrm>
            <a:off x="96764" y="6359015"/>
            <a:ext cx="6174827" cy="369332"/>
          </a:xfrm>
          <a:prstGeom prst="rect">
            <a:avLst/>
          </a:prstGeom>
          <a:noFill/>
        </p:spPr>
        <p:txBody>
          <a:bodyPr wrap="square" rtlCol="0">
            <a:spAutoFit/>
          </a:bodyPr>
          <a:lstStyle/>
          <a:p>
            <a:r>
              <a:rPr lang="en-US" dirty="0">
                <a:solidFill>
                  <a:schemeClr val="accent6"/>
                </a:solidFill>
              </a:rPr>
              <a:t>https://www.indycoc.org/coc-dashboards.html</a:t>
            </a:r>
          </a:p>
        </p:txBody>
      </p:sp>
    </p:spTree>
    <p:extLst>
      <p:ext uri="{BB962C8B-B14F-4D97-AF65-F5344CB8AC3E}">
        <p14:creationId xmlns:p14="http://schemas.microsoft.com/office/powerpoint/2010/main" val="188782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CBA-380C-81B8-15A6-D69E192AD087}"/>
              </a:ext>
            </a:extLst>
          </p:cNvPr>
          <p:cNvSpPr>
            <a:spLocks noGrp="1"/>
          </p:cNvSpPr>
          <p:nvPr>
            <p:ph type="title"/>
          </p:nvPr>
        </p:nvSpPr>
        <p:spPr>
          <a:xfrm>
            <a:off x="252919" y="1123837"/>
            <a:ext cx="2947482" cy="4601183"/>
          </a:xfrm>
        </p:spPr>
        <p:txBody>
          <a:bodyPr>
            <a:normAutofit/>
          </a:bodyPr>
          <a:lstStyle/>
          <a:p>
            <a:r>
              <a:rPr lang="en-US" dirty="0"/>
              <a:t>By-Name Lists (BNL)</a:t>
            </a:r>
          </a:p>
        </p:txBody>
      </p:sp>
      <p:graphicFrame>
        <p:nvGraphicFramePr>
          <p:cNvPr id="4" name="Content Placeholder 3">
            <a:extLst>
              <a:ext uri="{FF2B5EF4-FFF2-40B4-BE49-F238E27FC236}">
                <a16:creationId xmlns:a16="http://schemas.microsoft.com/office/drawing/2014/main" id="{399C608A-5B4D-4B9B-C2F4-85AAE87C6B1F}"/>
              </a:ext>
            </a:extLst>
          </p:cNvPr>
          <p:cNvGraphicFramePr>
            <a:graphicFrameLocks/>
          </p:cNvGraphicFramePr>
          <p:nvPr>
            <p:extLst>
              <p:ext uri="{D42A27DB-BD31-4B8C-83A1-F6EECF244321}">
                <p14:modId xmlns:p14="http://schemas.microsoft.com/office/powerpoint/2010/main" val="390801099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57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8D9D-6984-03EE-927B-D4C2D9B9C1AB}"/>
              </a:ext>
            </a:extLst>
          </p:cNvPr>
          <p:cNvSpPr>
            <a:spLocks noGrp="1"/>
          </p:cNvSpPr>
          <p:nvPr>
            <p:ph type="title"/>
          </p:nvPr>
        </p:nvSpPr>
        <p:spPr>
          <a:xfrm>
            <a:off x="49128" y="1123837"/>
            <a:ext cx="3053807" cy="4601183"/>
          </a:xfrm>
        </p:spPr>
        <p:txBody>
          <a:bodyPr/>
          <a:lstStyle/>
          <a:p>
            <a:r>
              <a:rPr lang="en-US" dirty="0"/>
              <a:t>By-Name List Status</a:t>
            </a:r>
          </a:p>
        </p:txBody>
      </p:sp>
      <p:graphicFrame>
        <p:nvGraphicFramePr>
          <p:cNvPr id="4" name="Content Placeholder 3">
            <a:extLst>
              <a:ext uri="{FF2B5EF4-FFF2-40B4-BE49-F238E27FC236}">
                <a16:creationId xmlns:a16="http://schemas.microsoft.com/office/drawing/2014/main" id="{EC0BC328-5933-89AC-FCD2-A35CFE75A84F}"/>
              </a:ext>
            </a:extLst>
          </p:cNvPr>
          <p:cNvGraphicFramePr>
            <a:graphicFrameLocks noGrp="1"/>
          </p:cNvGraphicFramePr>
          <p:nvPr>
            <p:ph idx="1"/>
            <p:extLst>
              <p:ext uri="{D42A27DB-BD31-4B8C-83A1-F6EECF244321}">
                <p14:modId xmlns:p14="http://schemas.microsoft.com/office/powerpoint/2010/main" val="2397252304"/>
              </p:ext>
            </p:extLst>
          </p:nvPr>
        </p:nvGraphicFramePr>
        <p:xfrm>
          <a:off x="3846160" y="86379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9">
            <a:extLst>
              <a:ext uri="{FF2B5EF4-FFF2-40B4-BE49-F238E27FC236}">
                <a16:creationId xmlns:a16="http://schemas.microsoft.com/office/drawing/2014/main" id="{6FFDB631-4E2F-F8D4-6A53-25234E16A5DF}"/>
              </a:ext>
            </a:extLst>
          </p:cNvPr>
          <p:cNvSpPr txBox="1">
            <a:spLocks/>
          </p:cNvSpPr>
          <p:nvPr/>
        </p:nvSpPr>
        <p:spPr>
          <a:xfrm>
            <a:off x="3968741" y="2938118"/>
            <a:ext cx="1673403" cy="203266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600" kern="1200" cap="none" baseline="0">
                <a:solidFill>
                  <a:schemeClr val="accent1">
                    <a:lumMod val="50000"/>
                  </a:schemeClr>
                </a:solidFill>
                <a:latin typeface="Filson Pro" panose="02000000000000000000" pitchFamily="50"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cap="none" baseline="0">
                <a:solidFill>
                  <a:schemeClr val="accent1">
                    <a:lumMod val="50000"/>
                  </a:schemeClr>
                </a:solidFill>
                <a:latin typeface="Filson Pro" panose="02000000000000000000" pitchFamily="50"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cap="none">
                <a:solidFill>
                  <a:schemeClr val="accent1">
                    <a:lumMod val="50000"/>
                  </a:schemeClr>
                </a:solidFill>
                <a:latin typeface="Filson Pro" panose="02000000000000000000" pitchFamily="50"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cap="none">
                <a:solidFill>
                  <a:schemeClr val="accent1">
                    <a:lumMod val="50000"/>
                  </a:schemeClr>
                </a:solidFill>
                <a:latin typeface="Filson Pro" panose="02000000000000000000" pitchFamily="50"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cap="none">
                <a:solidFill>
                  <a:schemeClr val="accent1">
                    <a:lumMod val="50000"/>
                  </a:schemeClr>
                </a:solidFill>
                <a:latin typeface="Filson Pro" panose="02000000000000000000" pitchFamily="50"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1800" dirty="0">
                <a:solidFill>
                  <a:schemeClr val="bg1"/>
                </a:solidFill>
                <a:latin typeface="+mn-lt"/>
              </a:rPr>
              <a:t>They only have homeless events, none older than 90 days</a:t>
            </a:r>
          </a:p>
        </p:txBody>
      </p:sp>
      <p:sp>
        <p:nvSpPr>
          <p:cNvPr id="6" name="Content Placeholder 9">
            <a:extLst>
              <a:ext uri="{FF2B5EF4-FFF2-40B4-BE49-F238E27FC236}">
                <a16:creationId xmlns:a16="http://schemas.microsoft.com/office/drawing/2014/main" id="{F298C590-0C2B-671F-AC2E-2404CED8F391}"/>
              </a:ext>
            </a:extLst>
          </p:cNvPr>
          <p:cNvSpPr txBox="1">
            <a:spLocks/>
          </p:cNvSpPr>
          <p:nvPr/>
        </p:nvSpPr>
        <p:spPr>
          <a:xfrm>
            <a:off x="9332558" y="3334684"/>
            <a:ext cx="1673403" cy="15692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Homeless events in the last 90 days and earlier, not returning from housed</a:t>
            </a:r>
          </a:p>
        </p:txBody>
      </p:sp>
      <p:sp>
        <p:nvSpPr>
          <p:cNvPr id="7" name="Content Placeholder 9">
            <a:extLst>
              <a:ext uri="{FF2B5EF4-FFF2-40B4-BE49-F238E27FC236}">
                <a16:creationId xmlns:a16="http://schemas.microsoft.com/office/drawing/2014/main" id="{EBFFD3A0-0B7F-2C5C-07FC-CCB19335833F}"/>
              </a:ext>
            </a:extLst>
          </p:cNvPr>
          <p:cNvSpPr txBox="1">
            <a:spLocks/>
          </p:cNvSpPr>
          <p:nvPr/>
        </p:nvSpPr>
        <p:spPr>
          <a:xfrm>
            <a:off x="7386558" y="3303640"/>
            <a:ext cx="1790601" cy="13016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Client has homeless events in the last 90 days and earlier, but has a gap between them of at least 90 days</a:t>
            </a:r>
          </a:p>
        </p:txBody>
      </p:sp>
      <p:sp>
        <p:nvSpPr>
          <p:cNvPr id="8" name="Content Placeholder 9">
            <a:extLst>
              <a:ext uri="{FF2B5EF4-FFF2-40B4-BE49-F238E27FC236}">
                <a16:creationId xmlns:a16="http://schemas.microsoft.com/office/drawing/2014/main" id="{867204D0-7ADC-9EE1-A347-54470FF1CAF9}"/>
              </a:ext>
            </a:extLst>
          </p:cNvPr>
          <p:cNvSpPr txBox="1">
            <a:spLocks/>
          </p:cNvSpPr>
          <p:nvPr/>
        </p:nvSpPr>
        <p:spPr>
          <a:xfrm>
            <a:off x="5630384" y="3303640"/>
            <a:ext cx="1756174" cy="22200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At least one homeless event in the last 90 days that was immediately preceded by a housed event</a:t>
            </a:r>
          </a:p>
        </p:txBody>
      </p:sp>
    </p:spTree>
    <p:extLst>
      <p:ext uri="{BB962C8B-B14F-4D97-AF65-F5344CB8AC3E}">
        <p14:creationId xmlns:p14="http://schemas.microsoft.com/office/powerpoint/2010/main" val="10499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a:xfrm>
            <a:off x="57988" y="1079535"/>
            <a:ext cx="3099881" cy="4601183"/>
          </a:xfrm>
        </p:spPr>
        <p:txBody>
          <a:bodyPr/>
          <a:lstStyle/>
          <a:p>
            <a:r>
              <a:rPr lang="en-US" dirty="0"/>
              <a:t>Current</a:t>
            </a:r>
            <a:br>
              <a:rPr lang="en-US" dirty="0"/>
            </a:br>
            <a:r>
              <a:rPr lang="en-US" dirty="0"/>
              <a:t>By-Name List By</a:t>
            </a:r>
            <a:br>
              <a:rPr lang="en-US" dirty="0"/>
            </a:br>
            <a:r>
              <a:rPr lang="en-US" dirty="0"/>
              <a:t>Households</a:t>
            </a:r>
          </a:p>
        </p:txBody>
      </p:sp>
      <p:graphicFrame>
        <p:nvGraphicFramePr>
          <p:cNvPr id="5" name="Content Placeholder 4">
            <a:extLst>
              <a:ext uri="{FF2B5EF4-FFF2-40B4-BE49-F238E27FC236}">
                <a16:creationId xmlns:a16="http://schemas.microsoft.com/office/drawing/2014/main" id="{7BB70C7D-0D22-094C-52FB-CF6019065045}"/>
              </a:ext>
            </a:extLst>
          </p:cNvPr>
          <p:cNvGraphicFramePr>
            <a:graphicFrameLocks noGrp="1"/>
          </p:cNvGraphicFramePr>
          <p:nvPr>
            <p:ph idx="1"/>
            <p:extLst>
              <p:ext uri="{D42A27DB-BD31-4B8C-83A1-F6EECF244321}">
                <p14:modId xmlns:p14="http://schemas.microsoft.com/office/powerpoint/2010/main" val="1040315131"/>
              </p:ext>
            </p:extLst>
          </p:nvPr>
        </p:nvGraphicFramePr>
        <p:xfrm>
          <a:off x="3868738" y="868362"/>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6BD5520-5585-209F-3E1E-730E4F736A00}"/>
              </a:ext>
            </a:extLst>
          </p:cNvPr>
          <p:cNvSpPr txBox="1"/>
          <p:nvPr/>
        </p:nvSpPr>
        <p:spPr>
          <a:xfrm>
            <a:off x="5515590" y="1079535"/>
            <a:ext cx="1922106" cy="1200329"/>
          </a:xfrm>
          <a:prstGeom prst="rect">
            <a:avLst/>
          </a:prstGeom>
          <a:noFill/>
        </p:spPr>
        <p:txBody>
          <a:bodyPr wrap="square" rtlCol="0">
            <a:spAutoFit/>
          </a:bodyPr>
          <a:lstStyle/>
          <a:p>
            <a:r>
              <a:rPr lang="en-US" sz="7200" dirty="0">
                <a:solidFill>
                  <a:schemeClr val="bg1"/>
                </a:solidFill>
              </a:rPr>
              <a:t>254</a:t>
            </a:r>
          </a:p>
        </p:txBody>
      </p:sp>
      <p:sp>
        <p:nvSpPr>
          <p:cNvPr id="7" name="TextBox 6">
            <a:extLst>
              <a:ext uri="{FF2B5EF4-FFF2-40B4-BE49-F238E27FC236}">
                <a16:creationId xmlns:a16="http://schemas.microsoft.com/office/drawing/2014/main" id="{CA39EBA0-F49A-B532-8D36-B5A20F62EE15}"/>
              </a:ext>
            </a:extLst>
          </p:cNvPr>
          <p:cNvSpPr txBox="1"/>
          <p:nvPr/>
        </p:nvSpPr>
        <p:spPr>
          <a:xfrm>
            <a:off x="8123495" y="1002440"/>
            <a:ext cx="1922106" cy="1200329"/>
          </a:xfrm>
          <a:prstGeom prst="rect">
            <a:avLst/>
          </a:prstGeom>
          <a:noFill/>
        </p:spPr>
        <p:txBody>
          <a:bodyPr wrap="square" rtlCol="0">
            <a:spAutoFit/>
          </a:bodyPr>
          <a:lstStyle/>
          <a:p>
            <a:r>
              <a:rPr lang="en-US" sz="7200" dirty="0">
                <a:solidFill>
                  <a:schemeClr val="bg1"/>
                </a:solidFill>
              </a:rPr>
              <a:t>147</a:t>
            </a:r>
          </a:p>
        </p:txBody>
      </p:sp>
      <p:sp>
        <p:nvSpPr>
          <p:cNvPr id="8" name="TextBox 7">
            <a:extLst>
              <a:ext uri="{FF2B5EF4-FFF2-40B4-BE49-F238E27FC236}">
                <a16:creationId xmlns:a16="http://schemas.microsoft.com/office/drawing/2014/main" id="{544F74E5-AEEA-C1D4-F881-4FEFA67C7C6C}"/>
              </a:ext>
            </a:extLst>
          </p:cNvPr>
          <p:cNvSpPr txBox="1"/>
          <p:nvPr/>
        </p:nvSpPr>
        <p:spPr>
          <a:xfrm>
            <a:off x="5515590" y="3724992"/>
            <a:ext cx="1922106" cy="1200329"/>
          </a:xfrm>
          <a:prstGeom prst="rect">
            <a:avLst/>
          </a:prstGeom>
          <a:noFill/>
        </p:spPr>
        <p:txBody>
          <a:bodyPr wrap="square" rtlCol="0">
            <a:spAutoFit/>
          </a:bodyPr>
          <a:lstStyle/>
          <a:p>
            <a:r>
              <a:rPr lang="en-US" sz="7200" dirty="0">
                <a:solidFill>
                  <a:schemeClr val="bg1"/>
                </a:solidFill>
              </a:rPr>
              <a:t>232</a:t>
            </a:r>
          </a:p>
        </p:txBody>
      </p:sp>
      <p:sp>
        <p:nvSpPr>
          <p:cNvPr id="9" name="TextBox 8">
            <a:extLst>
              <a:ext uri="{FF2B5EF4-FFF2-40B4-BE49-F238E27FC236}">
                <a16:creationId xmlns:a16="http://schemas.microsoft.com/office/drawing/2014/main" id="{8B6C9830-9BC2-D932-68CF-55423DC19B77}"/>
              </a:ext>
            </a:extLst>
          </p:cNvPr>
          <p:cNvSpPr txBox="1"/>
          <p:nvPr/>
        </p:nvSpPr>
        <p:spPr>
          <a:xfrm>
            <a:off x="8006003" y="3724991"/>
            <a:ext cx="1922106" cy="1200329"/>
          </a:xfrm>
          <a:prstGeom prst="rect">
            <a:avLst/>
          </a:prstGeom>
          <a:noFill/>
        </p:spPr>
        <p:txBody>
          <a:bodyPr wrap="square" rtlCol="0">
            <a:spAutoFit/>
          </a:bodyPr>
          <a:lstStyle/>
          <a:p>
            <a:r>
              <a:rPr lang="en-US" sz="7200" dirty="0">
                <a:solidFill>
                  <a:schemeClr val="bg1"/>
                </a:solidFill>
              </a:rPr>
              <a:t>207</a:t>
            </a:r>
          </a:p>
        </p:txBody>
      </p:sp>
    </p:spTree>
    <p:extLst>
      <p:ext uri="{BB962C8B-B14F-4D97-AF65-F5344CB8AC3E}">
        <p14:creationId xmlns:p14="http://schemas.microsoft.com/office/powerpoint/2010/main" val="15522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B5A6042-05C0-278D-A2F8-5D030C3EA55F}"/>
              </a:ext>
            </a:extLst>
          </p:cNvPr>
          <p:cNvSpPr>
            <a:spLocks noGrp="1"/>
          </p:cNvSpPr>
          <p:nvPr>
            <p:ph type="title"/>
          </p:nvPr>
        </p:nvSpPr>
        <p:spPr>
          <a:xfrm>
            <a:off x="289248" y="895237"/>
            <a:ext cx="4998963" cy="1255469"/>
          </a:xfrm>
        </p:spPr>
        <p:txBody>
          <a:bodyPr>
            <a:normAutofit/>
          </a:bodyPr>
          <a:lstStyle/>
          <a:p>
            <a:r>
              <a:rPr lang="en-US" dirty="0"/>
              <a:t>The Whole Picture</a:t>
            </a:r>
          </a:p>
        </p:txBody>
      </p:sp>
      <p:graphicFrame>
        <p:nvGraphicFramePr>
          <p:cNvPr id="6" name="Content Placeholder 5">
            <a:extLst>
              <a:ext uri="{FF2B5EF4-FFF2-40B4-BE49-F238E27FC236}">
                <a16:creationId xmlns:a16="http://schemas.microsoft.com/office/drawing/2014/main" id="{55AFF325-3388-6F3A-3A8B-3CDE9B7D6941}"/>
              </a:ext>
            </a:extLst>
          </p:cNvPr>
          <p:cNvGraphicFramePr>
            <a:graphicFrameLocks noGrp="1"/>
          </p:cNvGraphicFramePr>
          <p:nvPr>
            <p:ph idx="1"/>
            <p:extLst>
              <p:ext uri="{D42A27DB-BD31-4B8C-83A1-F6EECF244321}">
                <p14:modId xmlns:p14="http://schemas.microsoft.com/office/powerpoint/2010/main" val="4274165447"/>
              </p:ext>
            </p:extLst>
          </p:nvPr>
        </p:nvGraphicFramePr>
        <p:xfrm>
          <a:off x="427627" y="2051315"/>
          <a:ext cx="4730782" cy="3763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6E34F533-1B20-D0EF-8E61-3E3DBE2C312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7244" r="17244"/>
          <a:stretch/>
        </p:blipFill>
        <p:spPr>
          <a:xfrm>
            <a:off x="5897503" y="881004"/>
            <a:ext cx="5007745" cy="5095991"/>
          </a:xfrm>
          <a:prstGeom prst="rect">
            <a:avLst/>
          </a:prstGeom>
        </p:spPr>
      </p:pic>
    </p:spTree>
    <p:extLst>
      <p:ext uri="{BB962C8B-B14F-4D97-AF65-F5344CB8AC3E}">
        <p14:creationId xmlns:p14="http://schemas.microsoft.com/office/powerpoint/2010/main" val="120964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42848" y="800200"/>
            <a:ext cx="10210862" cy="1739768"/>
          </a:xfrm>
        </p:spPr>
        <p:txBody>
          <a:bodyPr vert="horz" lIns="91440" tIns="45720" rIns="91440" bIns="45720" rtlCol="0" anchor="b">
            <a:normAutofit/>
          </a:bodyPr>
          <a:lstStyle/>
          <a:p>
            <a:pPr algn="ctr"/>
            <a:r>
              <a:rPr lang="en-US" sz="6600" i="1" dirty="0" err="1">
                <a:solidFill>
                  <a:schemeClr val="accent2"/>
                </a:solidFill>
                <a:latin typeface="Mystical Woods Smooth Script"/>
              </a:rPr>
              <a:t>Groudning</a:t>
            </a:r>
            <a:endParaRPr lang="en-US" sz="6600" dirty="0">
              <a:solidFill>
                <a:schemeClr val="accent2"/>
              </a:solidFill>
            </a:endParaRPr>
          </a:p>
        </p:txBody>
      </p:sp>
      <p:sp>
        <p:nvSpPr>
          <p:cNvPr id="3" name="TextBox 2">
            <a:extLst>
              <a:ext uri="{FF2B5EF4-FFF2-40B4-BE49-F238E27FC236}">
                <a16:creationId xmlns:a16="http://schemas.microsoft.com/office/drawing/2014/main" id="{629E9E4F-DAC2-EAAF-B84A-BD03630D7334}"/>
              </a:ext>
            </a:extLst>
          </p:cNvPr>
          <p:cNvSpPr txBox="1"/>
          <p:nvPr/>
        </p:nvSpPr>
        <p:spPr>
          <a:xfrm>
            <a:off x="3262923" y="4904153"/>
            <a:ext cx="5929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Filson Pro"/>
                <a:cs typeface="Calibri"/>
              </a:rPr>
              <a:t>Chelsea Haring-Cozzi, CHIP </a:t>
            </a:r>
            <a:endParaRPr lang="en-US" dirty="0">
              <a:solidFill>
                <a:schemeClr val="bg1"/>
              </a:solidFill>
              <a:latin typeface="Filson Pro"/>
            </a:endParaRPr>
          </a:p>
        </p:txBody>
      </p:sp>
      <p:pic>
        <p:nvPicPr>
          <p:cNvPr id="5" name="Picture 4" descr="A person wearing glasses and smiling&#10;&#10;Description automatically generated with low confidence">
            <a:extLst>
              <a:ext uri="{FF2B5EF4-FFF2-40B4-BE49-F238E27FC236}">
                <a16:creationId xmlns:a16="http://schemas.microsoft.com/office/drawing/2014/main" id="{0B582D7F-E8B1-51E4-EC5E-7DCCFE8B2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130" y="4540837"/>
            <a:ext cx="1666211" cy="1555163"/>
          </a:xfrm>
          <a:prstGeom prst="ellipse">
            <a:avLst/>
          </a:prstGeom>
          <a:ln>
            <a:noFill/>
          </a:ln>
          <a:effectLst>
            <a:softEdge rad="112500"/>
          </a:effectLst>
        </p:spPr>
      </p:pic>
    </p:spTree>
    <p:extLst>
      <p:ext uri="{BB962C8B-B14F-4D97-AF65-F5344CB8AC3E}">
        <p14:creationId xmlns:p14="http://schemas.microsoft.com/office/powerpoint/2010/main" val="1538224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42848" y="800200"/>
            <a:ext cx="10210862" cy="1739768"/>
          </a:xfrm>
        </p:spPr>
        <p:txBody>
          <a:bodyPr vert="horz" lIns="91440" tIns="45720" rIns="91440" bIns="45720" rtlCol="0" anchor="b">
            <a:normAutofit/>
          </a:bodyPr>
          <a:lstStyle/>
          <a:p>
            <a:pPr algn="ctr"/>
            <a:r>
              <a:rPr lang="en-US" sz="6600" i="1" dirty="0">
                <a:solidFill>
                  <a:schemeClr val="accent2"/>
                </a:solidFill>
                <a:latin typeface="Mystical Woods Smooth Script"/>
              </a:rPr>
              <a:t>Unifying goal</a:t>
            </a:r>
            <a:endParaRPr lang="en-US" sz="6600" dirty="0">
              <a:solidFill>
                <a:schemeClr val="accent2"/>
              </a:solidFill>
            </a:endParaRPr>
          </a:p>
        </p:txBody>
      </p:sp>
      <p:sp>
        <p:nvSpPr>
          <p:cNvPr id="3" name="TextBox 2">
            <a:extLst>
              <a:ext uri="{FF2B5EF4-FFF2-40B4-BE49-F238E27FC236}">
                <a16:creationId xmlns:a16="http://schemas.microsoft.com/office/drawing/2014/main" id="{629E9E4F-DAC2-EAAF-B84A-BD03630D7334}"/>
              </a:ext>
            </a:extLst>
          </p:cNvPr>
          <p:cNvSpPr txBox="1"/>
          <p:nvPr/>
        </p:nvSpPr>
        <p:spPr>
          <a:xfrm>
            <a:off x="3262923" y="4904153"/>
            <a:ext cx="5929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Filson Pro"/>
                <a:cs typeface="Calibri"/>
              </a:rPr>
              <a:t>Pastor David Greene, 2023 Blueprint Council Chair (Appointed- Faith Leader)</a:t>
            </a:r>
            <a:endParaRPr lang="en-US" dirty="0">
              <a:solidFill>
                <a:schemeClr val="bg1"/>
              </a:solidFill>
              <a:latin typeface="Filson Pro"/>
            </a:endParaRPr>
          </a:p>
        </p:txBody>
      </p:sp>
      <p:pic>
        <p:nvPicPr>
          <p:cNvPr id="7" name="Picture 6" descr="A person wearing glasses and a suit&#10;&#10;Description automatically generated with medium confidence">
            <a:extLst>
              <a:ext uri="{FF2B5EF4-FFF2-40B4-BE49-F238E27FC236}">
                <a16:creationId xmlns:a16="http://schemas.microsoft.com/office/drawing/2014/main" id="{2F71DBDC-9B60-A19B-C762-DCC657CA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19" y="4428875"/>
            <a:ext cx="1695687" cy="1790950"/>
          </a:xfrm>
          <a:prstGeom prst="ellipse">
            <a:avLst/>
          </a:prstGeom>
          <a:ln>
            <a:noFill/>
          </a:ln>
          <a:effectLst>
            <a:softEdge rad="112500"/>
          </a:effectLst>
        </p:spPr>
      </p:pic>
    </p:spTree>
    <p:extLst>
      <p:ext uri="{BB962C8B-B14F-4D97-AF65-F5344CB8AC3E}">
        <p14:creationId xmlns:p14="http://schemas.microsoft.com/office/powerpoint/2010/main" val="1078321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pPr algn="ctr"/>
            <a:r>
              <a:rPr lang="en-US" dirty="0"/>
              <a:t>What are we uniting around: CoC Goal</a:t>
            </a:r>
            <a:br>
              <a:rPr lang="en-US" dirty="0"/>
            </a:br>
            <a:br>
              <a:rPr lang="en-US" dirty="0"/>
            </a:br>
            <a:br>
              <a:rPr lang="en-US" dirty="0"/>
            </a:br>
            <a:endParaRPr lang="en-US" dirty="0"/>
          </a:p>
        </p:txBody>
      </p:sp>
      <p:pic>
        <p:nvPicPr>
          <p:cNvPr id="5" name="Content Placeholder 4" descr="A group of people posing for a photo&#10;&#10;Description automatically generated">
            <a:extLst>
              <a:ext uri="{FF2B5EF4-FFF2-40B4-BE49-F238E27FC236}">
                <a16:creationId xmlns:a16="http://schemas.microsoft.com/office/drawing/2014/main" id="{909031FE-63D2-E4FF-4C70-AF15EA22EA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8560" y="3779317"/>
            <a:ext cx="2386515" cy="1945703"/>
          </a:xfrm>
          <a:effectLst>
            <a:softEdge rad="31750"/>
          </a:effectLst>
        </p:spPr>
      </p:pic>
      <p:sp>
        <p:nvSpPr>
          <p:cNvPr id="4" name="TextBox 3">
            <a:extLst>
              <a:ext uri="{FF2B5EF4-FFF2-40B4-BE49-F238E27FC236}">
                <a16:creationId xmlns:a16="http://schemas.microsoft.com/office/drawing/2014/main" id="{C53EA513-7E6C-3FEE-C21C-8CECAE22C95E}"/>
              </a:ext>
            </a:extLst>
          </p:cNvPr>
          <p:cNvSpPr txBox="1"/>
          <p:nvPr/>
        </p:nvSpPr>
        <p:spPr>
          <a:xfrm>
            <a:off x="3846135" y="802802"/>
            <a:ext cx="6843860" cy="2246769"/>
          </a:xfrm>
          <a:prstGeom prst="rect">
            <a:avLst/>
          </a:prstGeom>
          <a:solidFill>
            <a:schemeClr val="accent3"/>
          </a:solidFill>
        </p:spPr>
        <p:txBody>
          <a:bodyPr wrap="square" rtlCol="0">
            <a:spAutoFit/>
          </a:bodyPr>
          <a:lstStyle/>
          <a:p>
            <a:pPr algn="ctr"/>
            <a:r>
              <a:rPr lang="en-US" sz="3600" dirty="0">
                <a:solidFill>
                  <a:schemeClr val="tx2"/>
                </a:solidFill>
                <a:latin typeface="+mj-lt"/>
              </a:rPr>
              <a:t>To Reduce Black Homelessness by </a:t>
            </a:r>
            <a:r>
              <a:rPr lang="en-US" sz="3600" b="1" u="sng" dirty="0">
                <a:solidFill>
                  <a:schemeClr val="tx2"/>
                </a:solidFill>
                <a:latin typeface="+mj-lt"/>
              </a:rPr>
              <a:t>35%</a:t>
            </a:r>
            <a:r>
              <a:rPr lang="en-US" sz="3600" dirty="0">
                <a:solidFill>
                  <a:schemeClr val="tx2"/>
                </a:solidFill>
                <a:latin typeface="+mj-lt"/>
              </a:rPr>
              <a:t> by January 2025. </a:t>
            </a:r>
          </a:p>
          <a:p>
            <a:pPr algn="ctr"/>
            <a:endParaRPr lang="en-US" sz="3200" dirty="0">
              <a:solidFill>
                <a:schemeClr val="tx2"/>
              </a:solidFill>
              <a:latin typeface="+mj-lt"/>
            </a:endParaRPr>
          </a:p>
        </p:txBody>
      </p:sp>
      <p:sp>
        <p:nvSpPr>
          <p:cNvPr id="8" name="TextBox 7">
            <a:extLst>
              <a:ext uri="{FF2B5EF4-FFF2-40B4-BE49-F238E27FC236}">
                <a16:creationId xmlns:a16="http://schemas.microsoft.com/office/drawing/2014/main" id="{B93F1972-A84D-C698-3DBB-AD7C9A048F78}"/>
              </a:ext>
            </a:extLst>
          </p:cNvPr>
          <p:cNvSpPr txBox="1"/>
          <p:nvPr/>
        </p:nvSpPr>
        <p:spPr>
          <a:xfrm>
            <a:off x="4336329" y="3242821"/>
            <a:ext cx="5863471" cy="2246769"/>
          </a:xfrm>
          <a:prstGeom prst="rect">
            <a:avLst/>
          </a:prstGeom>
          <a:solidFill>
            <a:schemeClr val="bg2"/>
          </a:solidFill>
        </p:spPr>
        <p:txBody>
          <a:bodyPr wrap="square" rtlCol="0">
            <a:spAutoFit/>
          </a:bodyPr>
          <a:lstStyle/>
          <a:p>
            <a:r>
              <a:rPr lang="en-US" sz="2000" dirty="0">
                <a:solidFill>
                  <a:schemeClr val="tx2"/>
                </a:solidFill>
                <a:latin typeface="+mj-lt"/>
              </a:rPr>
              <a:t>To Reduce Black Homelessness by 35% for the following sub-populations:</a:t>
            </a:r>
          </a:p>
          <a:p>
            <a:endParaRPr lang="en-US" sz="2000" dirty="0">
              <a:solidFill>
                <a:schemeClr val="tx2"/>
              </a:solidFill>
              <a:latin typeface="+mj-lt"/>
            </a:endParaRPr>
          </a:p>
          <a:p>
            <a:pPr marL="914400" lvl="1" indent="-457200">
              <a:buFont typeface="+mj-lt"/>
              <a:buAutoNum type="arabicParenR"/>
            </a:pPr>
            <a:r>
              <a:rPr lang="en-US" sz="2000" dirty="0">
                <a:solidFill>
                  <a:schemeClr val="accent2"/>
                </a:solidFill>
                <a:latin typeface="+mj-lt"/>
              </a:rPr>
              <a:t>Chronically homeless</a:t>
            </a:r>
          </a:p>
          <a:p>
            <a:pPr marL="914400" lvl="1" indent="-457200">
              <a:buFont typeface="+mj-lt"/>
              <a:buAutoNum type="arabicParenR"/>
            </a:pPr>
            <a:r>
              <a:rPr lang="en-US" sz="2000" dirty="0">
                <a:solidFill>
                  <a:schemeClr val="accent1"/>
                </a:solidFill>
                <a:latin typeface="+mj-lt"/>
              </a:rPr>
              <a:t>Families </a:t>
            </a:r>
          </a:p>
          <a:p>
            <a:pPr marL="914400" lvl="1" indent="-457200">
              <a:buFont typeface="+mj-lt"/>
              <a:buAutoNum type="arabicParenR"/>
            </a:pPr>
            <a:r>
              <a:rPr lang="en-US" sz="2000" dirty="0">
                <a:solidFill>
                  <a:schemeClr val="accent4"/>
                </a:solidFill>
                <a:latin typeface="+mj-lt"/>
              </a:rPr>
              <a:t>Veterans</a:t>
            </a:r>
          </a:p>
          <a:p>
            <a:pPr marL="914400" lvl="1" indent="-457200">
              <a:buFont typeface="+mj-lt"/>
              <a:buAutoNum type="arabicParenR"/>
            </a:pPr>
            <a:r>
              <a:rPr lang="en-US" sz="2000" dirty="0">
                <a:solidFill>
                  <a:schemeClr val="accent3"/>
                </a:solidFill>
                <a:latin typeface="+mj-lt"/>
              </a:rPr>
              <a:t>Youth (18-24)</a:t>
            </a:r>
          </a:p>
        </p:txBody>
      </p:sp>
    </p:spTree>
    <p:extLst>
      <p:ext uri="{BB962C8B-B14F-4D97-AF65-F5344CB8AC3E}">
        <p14:creationId xmlns:p14="http://schemas.microsoft.com/office/powerpoint/2010/main" val="2608670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CBC2-C040-E87D-7D61-6A0D4A526842}"/>
              </a:ext>
            </a:extLst>
          </p:cNvPr>
          <p:cNvSpPr>
            <a:spLocks noGrp="1"/>
          </p:cNvSpPr>
          <p:nvPr>
            <p:ph type="title"/>
          </p:nvPr>
        </p:nvSpPr>
        <p:spPr/>
        <p:txBody>
          <a:bodyPr/>
          <a:lstStyle/>
          <a:p>
            <a:r>
              <a:rPr lang="en-US" dirty="0"/>
              <a:t>How do we achieve this: Key Tactics</a:t>
            </a:r>
          </a:p>
        </p:txBody>
      </p:sp>
      <p:graphicFrame>
        <p:nvGraphicFramePr>
          <p:cNvPr id="4" name="Content Placeholder 3">
            <a:extLst>
              <a:ext uri="{FF2B5EF4-FFF2-40B4-BE49-F238E27FC236}">
                <a16:creationId xmlns:a16="http://schemas.microsoft.com/office/drawing/2014/main" id="{0A7FF9E7-0E30-399B-CFE8-BE1207D6CB67}"/>
              </a:ext>
            </a:extLst>
          </p:cNvPr>
          <p:cNvGraphicFramePr>
            <a:graphicFrameLocks noGrp="1"/>
          </p:cNvGraphicFramePr>
          <p:nvPr>
            <p:ph idx="1"/>
            <p:extLst>
              <p:ext uri="{D42A27DB-BD31-4B8C-83A1-F6EECF244321}">
                <p14:modId xmlns:p14="http://schemas.microsoft.com/office/powerpoint/2010/main" val="3886051199"/>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180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376B-7669-B256-2737-A8D8DA39F5F8}"/>
              </a:ext>
            </a:extLst>
          </p:cNvPr>
          <p:cNvSpPr>
            <a:spLocks noGrp="1"/>
          </p:cNvSpPr>
          <p:nvPr>
            <p:ph type="title"/>
          </p:nvPr>
        </p:nvSpPr>
        <p:spPr/>
        <p:txBody>
          <a:bodyPr/>
          <a:lstStyle/>
          <a:p>
            <a:r>
              <a:rPr lang="en-US" dirty="0"/>
              <a:t>What values&amp; beliefs are guiding us?</a:t>
            </a:r>
          </a:p>
        </p:txBody>
      </p:sp>
      <p:graphicFrame>
        <p:nvGraphicFramePr>
          <p:cNvPr id="4" name="Content Placeholder 3">
            <a:extLst>
              <a:ext uri="{FF2B5EF4-FFF2-40B4-BE49-F238E27FC236}">
                <a16:creationId xmlns:a16="http://schemas.microsoft.com/office/drawing/2014/main" id="{23CB4858-AE86-0A14-B832-BC7013B8D3DF}"/>
              </a:ext>
            </a:extLst>
          </p:cNvPr>
          <p:cNvGraphicFramePr>
            <a:graphicFrameLocks noGrp="1"/>
          </p:cNvGraphicFramePr>
          <p:nvPr>
            <p:ph idx="1"/>
            <p:extLst>
              <p:ext uri="{D42A27DB-BD31-4B8C-83A1-F6EECF244321}">
                <p14:modId xmlns:p14="http://schemas.microsoft.com/office/powerpoint/2010/main" val="362617250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26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942848" y="800200"/>
            <a:ext cx="10210862" cy="1739768"/>
          </a:xfrm>
        </p:spPr>
        <p:txBody>
          <a:bodyPr vert="horz" lIns="91440" tIns="45720" rIns="91440" bIns="45720" rtlCol="0" anchor="b">
            <a:normAutofit/>
          </a:bodyPr>
          <a:lstStyle/>
          <a:p>
            <a:pPr algn="ctr"/>
            <a:r>
              <a:rPr lang="en-US" sz="6600" i="1" dirty="0">
                <a:solidFill>
                  <a:schemeClr val="accent2"/>
                </a:solidFill>
                <a:latin typeface="Mystical Woods Smooth Script"/>
              </a:rPr>
              <a:t>Call to Action</a:t>
            </a:r>
            <a:endParaRPr lang="en-US" sz="6600" dirty="0">
              <a:solidFill>
                <a:schemeClr val="accent2"/>
              </a:solidFill>
            </a:endParaRPr>
          </a:p>
        </p:txBody>
      </p:sp>
      <p:sp>
        <p:nvSpPr>
          <p:cNvPr id="3" name="TextBox 2">
            <a:extLst>
              <a:ext uri="{FF2B5EF4-FFF2-40B4-BE49-F238E27FC236}">
                <a16:creationId xmlns:a16="http://schemas.microsoft.com/office/drawing/2014/main" id="{629E9E4F-DAC2-EAAF-B84A-BD03630D7334}"/>
              </a:ext>
            </a:extLst>
          </p:cNvPr>
          <p:cNvSpPr txBox="1"/>
          <p:nvPr/>
        </p:nvSpPr>
        <p:spPr>
          <a:xfrm>
            <a:off x="3262923" y="4904153"/>
            <a:ext cx="64561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Filson Pro"/>
                <a:cs typeface="Calibri"/>
              </a:rPr>
              <a:t>Kay Wiles, Blueprint Council Vice-Chair  (Elected)</a:t>
            </a:r>
          </a:p>
          <a:p>
            <a:r>
              <a:rPr lang="en-US" dirty="0">
                <a:solidFill>
                  <a:schemeClr val="bg1"/>
                </a:solidFill>
                <a:latin typeface="Filson Pro"/>
                <a:cs typeface="Calibri"/>
              </a:rPr>
              <a:t>Ray Lay, Blueprint Council Second Vice- Chair (Elected)</a:t>
            </a:r>
            <a:endParaRPr lang="en-US" dirty="0">
              <a:solidFill>
                <a:schemeClr val="bg1"/>
              </a:solidFill>
              <a:latin typeface="Filson Pro"/>
            </a:endParaRPr>
          </a:p>
        </p:txBody>
      </p:sp>
      <p:pic>
        <p:nvPicPr>
          <p:cNvPr id="5" name="Picture 4" descr="A person with short hair wearing a black shirt&#10;&#10;Description automatically generated with low confidence">
            <a:extLst>
              <a:ext uri="{FF2B5EF4-FFF2-40B4-BE49-F238E27FC236}">
                <a16:creationId xmlns:a16="http://schemas.microsoft.com/office/drawing/2014/main" id="{86007652-90A1-CCD0-6DC7-E35C4466C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514" y="4339101"/>
            <a:ext cx="1593765" cy="1271947"/>
          </a:xfrm>
          <a:prstGeom prst="ellipse">
            <a:avLst/>
          </a:prstGeom>
          <a:ln>
            <a:noFill/>
          </a:ln>
          <a:effectLst>
            <a:softEdge rad="112500"/>
          </a:effectLst>
        </p:spPr>
      </p:pic>
      <p:pic>
        <p:nvPicPr>
          <p:cNvPr id="8" name="Picture 7" descr="A person with glasses and beard&#10;&#10;Description automatically generated with low confidence">
            <a:extLst>
              <a:ext uri="{FF2B5EF4-FFF2-40B4-BE49-F238E27FC236}">
                <a16:creationId xmlns:a16="http://schemas.microsoft.com/office/drawing/2014/main" id="{DE0674E3-683A-12B2-C93E-329D97945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34" y="4941213"/>
            <a:ext cx="1248098" cy="1216700"/>
          </a:xfrm>
          <a:prstGeom prst="ellipse">
            <a:avLst/>
          </a:prstGeom>
          <a:ln>
            <a:noFill/>
          </a:ln>
          <a:effectLst>
            <a:softEdge rad="112500"/>
          </a:effectLst>
        </p:spPr>
      </p:pic>
    </p:spTree>
    <p:extLst>
      <p:ext uri="{BB962C8B-B14F-4D97-AF65-F5344CB8AC3E}">
        <p14:creationId xmlns:p14="http://schemas.microsoft.com/office/powerpoint/2010/main" val="154718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Call to Action &amp; 2023 Sign On</a:t>
            </a:r>
          </a:p>
        </p:txBody>
      </p:sp>
      <p:pic>
        <p:nvPicPr>
          <p:cNvPr id="8" name="Content Placeholder 7" descr="A white text on a white background&#10;&#10;Description automatically generated with low confidence">
            <a:extLst>
              <a:ext uri="{FF2B5EF4-FFF2-40B4-BE49-F238E27FC236}">
                <a16:creationId xmlns:a16="http://schemas.microsoft.com/office/drawing/2014/main" id="{398AF05C-6C26-84EC-891F-C9EE2942C0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3090" y="1776241"/>
            <a:ext cx="6039693" cy="2457793"/>
          </a:xfrm>
        </p:spPr>
      </p:pic>
      <p:pic>
        <p:nvPicPr>
          <p:cNvPr id="10" name="Picture 9" descr="A picture containing text, screenshot, font&#10;&#10;Description automatically generated">
            <a:extLst>
              <a:ext uri="{FF2B5EF4-FFF2-40B4-BE49-F238E27FC236}">
                <a16:creationId xmlns:a16="http://schemas.microsoft.com/office/drawing/2014/main" id="{84E6B049-30BD-A5E3-4AC9-37BEB1E49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946" y="4071857"/>
            <a:ext cx="5601482" cy="1371791"/>
          </a:xfrm>
          <a:prstGeom prst="rect">
            <a:avLst/>
          </a:prstGeom>
        </p:spPr>
      </p:pic>
      <p:pic>
        <p:nvPicPr>
          <p:cNvPr id="14" name="Picture 13" descr="A picture containing text, screenshot, font, line&#10;&#10;Description automatically generated">
            <a:extLst>
              <a:ext uri="{FF2B5EF4-FFF2-40B4-BE49-F238E27FC236}">
                <a16:creationId xmlns:a16="http://schemas.microsoft.com/office/drawing/2014/main" id="{138FE4E3-22D6-D631-7CE3-A45902D90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090" y="547494"/>
            <a:ext cx="6201640" cy="1152686"/>
          </a:xfrm>
          <a:prstGeom prst="rect">
            <a:avLst/>
          </a:prstGeom>
        </p:spPr>
      </p:pic>
    </p:spTree>
    <p:extLst>
      <p:ext uri="{BB962C8B-B14F-4D97-AF65-F5344CB8AC3E}">
        <p14:creationId xmlns:p14="http://schemas.microsoft.com/office/powerpoint/2010/main" val="2118796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How to engage?</a:t>
            </a:r>
            <a:br>
              <a:rPr lang="en-US" dirty="0"/>
            </a:br>
            <a:br>
              <a:rPr lang="en-US" dirty="0"/>
            </a:br>
            <a:r>
              <a:rPr lang="en-US" dirty="0"/>
              <a:t>Tactical Spaces</a:t>
            </a:r>
          </a:p>
        </p:txBody>
      </p:sp>
      <p:sp>
        <p:nvSpPr>
          <p:cNvPr id="5" name="TextBox 4">
            <a:extLst>
              <a:ext uri="{FF2B5EF4-FFF2-40B4-BE49-F238E27FC236}">
                <a16:creationId xmlns:a16="http://schemas.microsoft.com/office/drawing/2014/main" id="{137F000B-AE2C-E54C-BA35-E4F0E99813F4}"/>
              </a:ext>
            </a:extLst>
          </p:cNvPr>
          <p:cNvSpPr txBox="1"/>
          <p:nvPr/>
        </p:nvSpPr>
        <p:spPr>
          <a:xfrm>
            <a:off x="4053525" y="5984748"/>
            <a:ext cx="6636471" cy="923330"/>
          </a:xfrm>
          <a:prstGeom prst="rect">
            <a:avLst/>
          </a:prstGeom>
          <a:noFill/>
        </p:spPr>
        <p:txBody>
          <a:bodyPr wrap="square" rtlCol="0">
            <a:spAutoFit/>
          </a:bodyPr>
          <a:lstStyle/>
          <a:p>
            <a:pPr algn="ctr"/>
            <a:r>
              <a:rPr lang="en-US" dirty="0">
                <a:solidFill>
                  <a:schemeClr val="tx2"/>
                </a:solidFill>
              </a:rPr>
              <a:t> *</a:t>
            </a:r>
            <a:r>
              <a:rPr lang="en-US" dirty="0">
                <a:solidFill>
                  <a:schemeClr val="tx2"/>
                </a:solidFill>
                <a:latin typeface="+mj-lt"/>
              </a:rPr>
              <a:t>Every group/ implementation space will ensure black voice and lived experience of homelessness are included</a:t>
            </a:r>
          </a:p>
        </p:txBody>
      </p:sp>
      <p:graphicFrame>
        <p:nvGraphicFramePr>
          <p:cNvPr id="7" name="Content Placeholder 6">
            <a:extLst>
              <a:ext uri="{FF2B5EF4-FFF2-40B4-BE49-F238E27FC236}">
                <a16:creationId xmlns:a16="http://schemas.microsoft.com/office/drawing/2014/main" id="{BBAF7916-D8CF-23FD-E49A-74F2DC296A91}"/>
              </a:ext>
            </a:extLst>
          </p:cNvPr>
          <p:cNvGraphicFramePr>
            <a:graphicFrameLocks noGrp="1"/>
          </p:cNvGraphicFramePr>
          <p:nvPr>
            <p:ph idx="1"/>
            <p:extLst>
              <p:ext uri="{D42A27DB-BD31-4B8C-83A1-F6EECF244321}">
                <p14:modId xmlns:p14="http://schemas.microsoft.com/office/powerpoint/2010/main" val="914581033"/>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484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lstStyle/>
          <a:p>
            <a:r>
              <a:rPr lang="en-US" dirty="0"/>
              <a:t>Next Steps</a:t>
            </a:r>
          </a:p>
        </p:txBody>
      </p:sp>
      <p:graphicFrame>
        <p:nvGraphicFramePr>
          <p:cNvPr id="4" name="Content Placeholder 3">
            <a:extLst>
              <a:ext uri="{FF2B5EF4-FFF2-40B4-BE49-F238E27FC236}">
                <a16:creationId xmlns:a16="http://schemas.microsoft.com/office/drawing/2014/main" id="{D61F23A3-7ED0-34D2-10F1-2BC1B0AAE939}"/>
              </a:ext>
            </a:extLst>
          </p:cNvPr>
          <p:cNvGraphicFramePr>
            <a:graphicFrameLocks noGrp="1"/>
          </p:cNvGraphicFramePr>
          <p:nvPr>
            <p:ph idx="1"/>
            <p:extLst>
              <p:ext uri="{D42A27DB-BD31-4B8C-83A1-F6EECF244321}">
                <p14:modId xmlns:p14="http://schemas.microsoft.com/office/powerpoint/2010/main" val="3432037963"/>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938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593" y="5161726"/>
            <a:ext cx="7315200" cy="884428"/>
          </a:xfrm>
        </p:spPr>
        <p:txBody>
          <a:bodyPr anchor="b">
            <a:normAutofit/>
          </a:bodyPr>
          <a:lstStyle/>
          <a:p>
            <a:pPr marL="0" indent="0" algn="ctr">
              <a:buNone/>
            </a:pPr>
            <a:r>
              <a:rPr lang="en-US" dirty="0">
                <a:solidFill>
                  <a:srgbClr val="002060"/>
                </a:solidFill>
                <a:latin typeface="Filson Pro" panose="02000000000000000000" pitchFamily="50" charset="0"/>
                <a:cs typeface="Calibri" panose="020F0502020204030204" pitchFamily="34" charset="0"/>
              </a:rPr>
              <a:t>Check out our website – </a:t>
            </a:r>
            <a:r>
              <a:rPr lang="en-US" dirty="0">
                <a:solidFill>
                  <a:srgbClr val="002060"/>
                </a:solidFill>
                <a:latin typeface="Filson Pro" panose="02000000000000000000" pitchFamily="50" charset="0"/>
                <a:cs typeface="Calibri" panose="020F0502020204030204" pitchFamily="34" charset="0"/>
                <a:hlinkClick r:id="rId2"/>
              </a:rPr>
              <a:t>www.indycoc.org</a:t>
            </a:r>
            <a:r>
              <a:rPr lang="en-US" dirty="0">
                <a:solidFill>
                  <a:srgbClr val="002060"/>
                </a:solidFill>
                <a:latin typeface="Filson Pro" panose="02000000000000000000" pitchFamily="50" charset="0"/>
                <a:cs typeface="Calibri" panose="020F0502020204030204" pitchFamily="34" charset="0"/>
              </a:rPr>
              <a:t> </a:t>
            </a:r>
          </a:p>
          <a:p>
            <a:pPr marL="0" indent="0" algn="ctr">
              <a:buNone/>
            </a:pPr>
            <a:r>
              <a:rPr lang="en-US" dirty="0">
                <a:solidFill>
                  <a:srgbClr val="002060"/>
                </a:solidFill>
                <a:latin typeface="Filson Pro" panose="02000000000000000000" pitchFamily="50" charset="0"/>
                <a:cs typeface="Calibri" panose="020F0502020204030204" pitchFamily="34" charset="0"/>
              </a:rPr>
              <a:t>Visit us on social media:</a:t>
            </a:r>
          </a:p>
        </p:txBody>
      </p:sp>
      <p:pic>
        <p:nvPicPr>
          <p:cNvPr id="4" name="Picture 3">
            <a:hlinkClick r:id="rId3"/>
            <a:extLst>
              <a:ext uri="{FF2B5EF4-FFF2-40B4-BE49-F238E27FC236}">
                <a16:creationId xmlns:a16="http://schemas.microsoft.com/office/drawing/2014/main" id="{5026F37E-30BA-CD45-BC61-483339166B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110" y="5825087"/>
            <a:ext cx="197309" cy="197309"/>
          </a:xfrm>
          <a:prstGeom prst="rect">
            <a:avLst/>
          </a:prstGeom>
        </p:spPr>
      </p:pic>
      <p:pic>
        <p:nvPicPr>
          <p:cNvPr id="5" name="Picture 4" descr="Icon&#10;&#10;Description automatically generated">
            <a:hlinkClick r:id="rId5"/>
            <a:extLst>
              <a:ext uri="{FF2B5EF4-FFF2-40B4-BE49-F238E27FC236}">
                <a16:creationId xmlns:a16="http://schemas.microsoft.com/office/drawing/2014/main" id="{117B6B05-59AB-5751-1BD7-69BB5AC89B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419" y="5825087"/>
            <a:ext cx="197310" cy="197310"/>
          </a:xfrm>
          <a:prstGeom prst="rect">
            <a:avLst/>
          </a:prstGeom>
        </p:spPr>
      </p:pic>
      <p:sp>
        <p:nvSpPr>
          <p:cNvPr id="6" name="Title 3">
            <a:extLst>
              <a:ext uri="{FF2B5EF4-FFF2-40B4-BE49-F238E27FC236}">
                <a16:creationId xmlns:a16="http://schemas.microsoft.com/office/drawing/2014/main" id="{73856BE4-523E-FDCA-34A4-DD88220B51A8}"/>
              </a:ext>
            </a:extLst>
          </p:cNvPr>
          <p:cNvSpPr txBox="1">
            <a:spLocks/>
          </p:cNvSpPr>
          <p:nvPr/>
        </p:nvSpPr>
        <p:spPr>
          <a:xfrm>
            <a:off x="1816251" y="2269721"/>
            <a:ext cx="10210862" cy="173976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cap="none" spc="300" baseline="0">
                <a:solidFill>
                  <a:srgbClr val="FFFFFF"/>
                </a:solidFill>
                <a:latin typeface="+mj-lt"/>
                <a:ea typeface="+mj-ea"/>
                <a:cs typeface="+mj-cs"/>
              </a:defRPr>
            </a:lvl1pPr>
          </a:lstStyle>
          <a:p>
            <a:pPr algn="ctr"/>
            <a:r>
              <a:rPr lang="en-US" sz="6600" i="1" dirty="0">
                <a:solidFill>
                  <a:schemeClr val="accent2"/>
                </a:solidFill>
                <a:latin typeface="Mystical Woods Smooth Script"/>
              </a:rPr>
              <a:t>Questions/ Discussion</a:t>
            </a:r>
            <a:endParaRPr lang="en-US" sz="6600" dirty="0">
              <a:solidFill>
                <a:schemeClr val="accent2"/>
              </a:solidFill>
            </a:endParaRPr>
          </a:p>
        </p:txBody>
      </p:sp>
      <p:sp>
        <p:nvSpPr>
          <p:cNvPr id="2" name="TextBox 1">
            <a:extLst>
              <a:ext uri="{FF2B5EF4-FFF2-40B4-BE49-F238E27FC236}">
                <a16:creationId xmlns:a16="http://schemas.microsoft.com/office/drawing/2014/main" id="{206DADF7-33EA-A8C0-EB70-8D8C10F45999}"/>
              </a:ext>
            </a:extLst>
          </p:cNvPr>
          <p:cNvSpPr txBox="1"/>
          <p:nvPr/>
        </p:nvSpPr>
        <p:spPr>
          <a:xfrm>
            <a:off x="84841" y="1147167"/>
            <a:ext cx="3252248" cy="3847207"/>
          </a:xfrm>
          <a:prstGeom prst="rect">
            <a:avLst/>
          </a:prstGeom>
          <a:noFill/>
        </p:spPr>
        <p:txBody>
          <a:bodyPr wrap="square" rtlCol="0">
            <a:spAutoFit/>
          </a:bodyPr>
          <a:lstStyle/>
          <a:p>
            <a:pPr algn="ctr"/>
            <a:r>
              <a:rPr lang="en-US" b="1" dirty="0">
                <a:solidFill>
                  <a:schemeClr val="bg1"/>
                </a:solidFill>
              </a:rPr>
              <a:t>Contact Information </a:t>
            </a:r>
          </a:p>
          <a:p>
            <a:pPr algn="ctr"/>
            <a:r>
              <a:rPr lang="en-US" i="1" dirty="0">
                <a:solidFill>
                  <a:schemeClr val="bg1"/>
                </a:solidFill>
              </a:rPr>
              <a:t>Blueprint Council Elected Representatives- Executive Council</a:t>
            </a:r>
          </a:p>
          <a:p>
            <a:pPr algn="ctr"/>
            <a:endParaRPr lang="en-US" i="1" dirty="0">
              <a:solidFill>
                <a:schemeClr val="bg1"/>
              </a:solidFill>
            </a:endParaRPr>
          </a:p>
          <a:p>
            <a:r>
              <a:rPr lang="en-US" dirty="0">
                <a:solidFill>
                  <a:schemeClr val="bg1"/>
                </a:solidFill>
              </a:rPr>
              <a:t>Kay Wiles</a:t>
            </a:r>
          </a:p>
          <a:p>
            <a:r>
              <a:rPr lang="en-US" sz="1600" dirty="0">
                <a:solidFill>
                  <a:schemeClr val="bg1"/>
                </a:solidFill>
              </a:rPr>
              <a:t>(Service Provider Seat, Vice-Chair) </a:t>
            </a:r>
            <a:r>
              <a:rPr lang="en-US" dirty="0">
                <a:solidFill>
                  <a:schemeClr val="bg1"/>
                </a:solidFill>
                <a:hlinkClick r:id="rId7">
                  <a:extLst>
                    <a:ext uri="{A12FA001-AC4F-418D-AE19-62706E023703}">
                      <ahyp:hlinkClr xmlns:ahyp="http://schemas.microsoft.com/office/drawing/2018/hyperlinkcolor" val="tx"/>
                    </a:ext>
                  </a:extLst>
                </a:hlinkClick>
              </a:rPr>
              <a:t>Kay.Wiles@indyhealthnet.org</a:t>
            </a:r>
            <a:endParaRPr lang="en-US" dirty="0">
              <a:solidFill>
                <a:schemeClr val="bg1"/>
              </a:solidFill>
            </a:endParaRPr>
          </a:p>
          <a:p>
            <a:endParaRPr lang="en-US" dirty="0">
              <a:solidFill>
                <a:schemeClr val="bg1"/>
              </a:solidFill>
            </a:endParaRPr>
          </a:p>
          <a:p>
            <a:r>
              <a:rPr lang="en-US" dirty="0">
                <a:solidFill>
                  <a:schemeClr val="bg1"/>
                </a:solidFill>
              </a:rPr>
              <a:t>Ray Lay</a:t>
            </a:r>
          </a:p>
          <a:p>
            <a:r>
              <a:rPr lang="en-US" sz="1600" dirty="0">
                <a:solidFill>
                  <a:schemeClr val="bg1"/>
                </a:solidFill>
              </a:rPr>
              <a:t>(Lived Experience Seat, 2</a:t>
            </a:r>
            <a:r>
              <a:rPr lang="en-US" sz="1600" baseline="30000" dirty="0">
                <a:solidFill>
                  <a:schemeClr val="bg1"/>
                </a:solidFill>
              </a:rPr>
              <a:t>nd</a:t>
            </a:r>
            <a:r>
              <a:rPr lang="en-US" sz="1600" dirty="0">
                <a:solidFill>
                  <a:schemeClr val="bg1"/>
                </a:solidFill>
              </a:rPr>
              <a:t> Vice-Chair)</a:t>
            </a:r>
          </a:p>
          <a:p>
            <a:r>
              <a:rPr lang="en-US" sz="1600" dirty="0">
                <a:solidFill>
                  <a:schemeClr val="bg1"/>
                </a:solidFill>
                <a:hlinkClick r:id="rId8">
                  <a:extLst>
                    <a:ext uri="{A12FA001-AC4F-418D-AE19-62706E023703}">
                      <ahyp:hlinkClr xmlns:ahyp="http://schemas.microsoft.com/office/drawing/2018/hyperlinkcolor" val="tx"/>
                    </a:ext>
                  </a:extLst>
                </a:hlinkClick>
              </a:rPr>
              <a:t>raylay@smienterprises.org</a:t>
            </a:r>
            <a:r>
              <a:rPr lang="en-US" sz="1600"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473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55B-FC93-6BE2-C088-D7DE7ABAFC89}"/>
              </a:ext>
            </a:extLst>
          </p:cNvPr>
          <p:cNvSpPr>
            <a:spLocks noGrp="1"/>
          </p:cNvSpPr>
          <p:nvPr>
            <p:ph type="title"/>
          </p:nvPr>
        </p:nvSpPr>
        <p:spPr/>
        <p:txBody>
          <a:bodyPr>
            <a:normAutofit/>
          </a:bodyPr>
          <a:lstStyle/>
          <a:p>
            <a:r>
              <a:rPr lang="en-US" sz="2800" dirty="0"/>
              <a:t>Indianapolis Continuum of Care</a:t>
            </a:r>
          </a:p>
        </p:txBody>
      </p:sp>
      <p:graphicFrame>
        <p:nvGraphicFramePr>
          <p:cNvPr id="4" name="Content Placeholder 3">
            <a:extLst>
              <a:ext uri="{FF2B5EF4-FFF2-40B4-BE49-F238E27FC236}">
                <a16:creationId xmlns:a16="http://schemas.microsoft.com/office/drawing/2014/main" id="{5B702D70-E5B0-6DAA-907F-859C578A72EC}"/>
              </a:ext>
            </a:extLst>
          </p:cNvPr>
          <p:cNvGraphicFramePr>
            <a:graphicFrameLocks noGrp="1"/>
          </p:cNvGraphicFramePr>
          <p:nvPr>
            <p:ph idx="1"/>
            <p:extLst>
              <p:ext uri="{D42A27DB-BD31-4B8C-83A1-F6EECF244321}">
                <p14:modId xmlns:p14="http://schemas.microsoft.com/office/powerpoint/2010/main" val="110993317"/>
              </p:ext>
            </p:extLst>
          </p:nvPr>
        </p:nvGraphicFramePr>
        <p:xfrm>
          <a:off x="3842157" y="828158"/>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28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D39D-A4E1-320B-4773-9D1703A0811B}"/>
              </a:ext>
            </a:extLst>
          </p:cNvPr>
          <p:cNvSpPr>
            <a:spLocks noGrp="1"/>
          </p:cNvSpPr>
          <p:nvPr>
            <p:ph type="title"/>
          </p:nvPr>
        </p:nvSpPr>
        <p:spPr/>
        <p:txBody>
          <a:bodyPr/>
          <a:lstStyle/>
          <a:p>
            <a:r>
              <a:rPr lang="en-US" dirty="0"/>
              <a:t>CoC Structure</a:t>
            </a:r>
          </a:p>
        </p:txBody>
      </p:sp>
      <p:graphicFrame>
        <p:nvGraphicFramePr>
          <p:cNvPr id="4" name="Content Placeholder 3">
            <a:extLst>
              <a:ext uri="{FF2B5EF4-FFF2-40B4-BE49-F238E27FC236}">
                <a16:creationId xmlns:a16="http://schemas.microsoft.com/office/drawing/2014/main" id="{5415054D-BC3B-CCC4-5AF1-52FDBDDEDB59}"/>
              </a:ext>
            </a:extLst>
          </p:cNvPr>
          <p:cNvGraphicFramePr>
            <a:graphicFrameLocks noGrp="1"/>
          </p:cNvGraphicFramePr>
          <p:nvPr>
            <p:ph idx="1"/>
            <p:extLst>
              <p:ext uri="{D42A27DB-BD31-4B8C-83A1-F6EECF244321}">
                <p14:modId xmlns:p14="http://schemas.microsoft.com/office/powerpoint/2010/main" val="3460843066"/>
              </p:ext>
            </p:extLst>
          </p:nvPr>
        </p:nvGraphicFramePr>
        <p:xfrm>
          <a:off x="3623641" y="939014"/>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44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D426-4445-872B-3F79-41E2CF774E6E}"/>
              </a:ext>
            </a:extLst>
          </p:cNvPr>
          <p:cNvSpPr>
            <a:spLocks noGrp="1"/>
          </p:cNvSpPr>
          <p:nvPr>
            <p:ph type="title"/>
          </p:nvPr>
        </p:nvSpPr>
        <p:spPr/>
        <p:txBody>
          <a:bodyPr/>
          <a:lstStyle/>
          <a:p>
            <a:r>
              <a:rPr lang="en-US" dirty="0"/>
              <a:t>Blueprint Council</a:t>
            </a:r>
          </a:p>
        </p:txBody>
      </p:sp>
      <p:graphicFrame>
        <p:nvGraphicFramePr>
          <p:cNvPr id="4" name="Content Placeholder 3">
            <a:extLst>
              <a:ext uri="{FF2B5EF4-FFF2-40B4-BE49-F238E27FC236}">
                <a16:creationId xmlns:a16="http://schemas.microsoft.com/office/drawing/2014/main" id="{E33325EA-7919-0B0D-3F2B-4D0AC1C50A8E}"/>
              </a:ext>
            </a:extLst>
          </p:cNvPr>
          <p:cNvGraphicFramePr>
            <a:graphicFrameLocks noGrp="1"/>
          </p:cNvGraphicFramePr>
          <p:nvPr>
            <p:ph idx="1"/>
            <p:extLst>
              <p:ext uri="{D42A27DB-BD31-4B8C-83A1-F6EECF244321}">
                <p14:modId xmlns:p14="http://schemas.microsoft.com/office/powerpoint/2010/main" val="24092827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15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66A2-E70A-D1AA-A318-C2D8BE8735C5}"/>
              </a:ext>
            </a:extLst>
          </p:cNvPr>
          <p:cNvSpPr>
            <a:spLocks noGrp="1"/>
          </p:cNvSpPr>
          <p:nvPr>
            <p:ph type="title"/>
          </p:nvPr>
        </p:nvSpPr>
        <p:spPr/>
        <p:txBody>
          <a:bodyPr/>
          <a:lstStyle/>
          <a:p>
            <a:r>
              <a:rPr lang="en-US" dirty="0"/>
              <a:t>2023 Blueprint Council Members</a:t>
            </a:r>
          </a:p>
        </p:txBody>
      </p:sp>
      <p:pic>
        <p:nvPicPr>
          <p:cNvPr id="8" name="Content Placeholder 7" descr="A person in a suit and tie&#10;&#10;Description automatically generated with medium confidence">
            <a:extLst>
              <a:ext uri="{FF2B5EF4-FFF2-40B4-BE49-F238E27FC236}">
                <a16:creationId xmlns:a16="http://schemas.microsoft.com/office/drawing/2014/main" id="{8A1F3DB5-FD90-3215-0DF3-5361858605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424" y="531545"/>
            <a:ext cx="1847653" cy="1353816"/>
          </a:xfrm>
        </p:spPr>
      </p:pic>
      <p:pic>
        <p:nvPicPr>
          <p:cNvPr id="10" name="Picture 9" descr="A person in a black shirt&#10;&#10;Description automatically generated with low confidence">
            <a:extLst>
              <a:ext uri="{FF2B5EF4-FFF2-40B4-BE49-F238E27FC236}">
                <a16:creationId xmlns:a16="http://schemas.microsoft.com/office/drawing/2014/main" id="{65B05D51-A564-160C-47A1-4C1040A42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299" y="531546"/>
            <a:ext cx="1694873" cy="1401780"/>
          </a:xfrm>
          <a:prstGeom prst="rect">
            <a:avLst/>
          </a:prstGeom>
        </p:spPr>
      </p:pic>
      <p:pic>
        <p:nvPicPr>
          <p:cNvPr id="12" name="Picture 11" descr="A person with glasses and a beard&#10;&#10;Description automatically generated with low confidence">
            <a:extLst>
              <a:ext uri="{FF2B5EF4-FFF2-40B4-BE49-F238E27FC236}">
                <a16:creationId xmlns:a16="http://schemas.microsoft.com/office/drawing/2014/main" id="{B7B607E8-F9BE-F6DD-C4E2-BA39388A3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77" y="531545"/>
            <a:ext cx="1698047" cy="1421197"/>
          </a:xfrm>
          <a:prstGeom prst="rect">
            <a:avLst/>
          </a:prstGeom>
        </p:spPr>
      </p:pic>
      <p:pic>
        <p:nvPicPr>
          <p:cNvPr id="14" name="Picture 13" descr="A person in a suit&#10;&#10;Description automatically generated">
            <a:extLst>
              <a:ext uri="{FF2B5EF4-FFF2-40B4-BE49-F238E27FC236}">
                <a16:creationId xmlns:a16="http://schemas.microsoft.com/office/drawing/2014/main" id="{19450F7C-9921-DC33-0CA1-6D36B31127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631" y="1990726"/>
            <a:ext cx="1468320" cy="1276518"/>
          </a:xfrm>
          <a:prstGeom prst="rect">
            <a:avLst/>
          </a:prstGeom>
        </p:spPr>
      </p:pic>
      <p:pic>
        <p:nvPicPr>
          <p:cNvPr id="18" name="Picture 17" descr="A person with short brown hair&#10;&#10;Description automatically generated with low confidence">
            <a:extLst>
              <a:ext uri="{FF2B5EF4-FFF2-40B4-BE49-F238E27FC236}">
                <a16:creationId xmlns:a16="http://schemas.microsoft.com/office/drawing/2014/main" id="{448B8175-B11A-CD11-BE21-EBF37BD9E0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5782" y="3429000"/>
            <a:ext cx="1509735" cy="1201679"/>
          </a:xfrm>
          <a:prstGeom prst="rect">
            <a:avLst/>
          </a:prstGeom>
        </p:spPr>
      </p:pic>
      <p:pic>
        <p:nvPicPr>
          <p:cNvPr id="20" name="Picture 19" descr="A person smiling with a flag behind her&#10;&#10;Description automatically generated with low confidence">
            <a:extLst>
              <a:ext uri="{FF2B5EF4-FFF2-40B4-BE49-F238E27FC236}">
                <a16:creationId xmlns:a16="http://schemas.microsoft.com/office/drawing/2014/main" id="{9BEE68DF-8F34-EC92-6BAA-7A7CC998A0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4410" y="4711808"/>
            <a:ext cx="1670132" cy="1277054"/>
          </a:xfrm>
          <a:prstGeom prst="rect">
            <a:avLst/>
          </a:prstGeom>
        </p:spPr>
      </p:pic>
      <p:pic>
        <p:nvPicPr>
          <p:cNvPr id="22" name="Picture 21" descr="A person wearing a blue shirt&#10;&#10;Description automatically generated with medium confidence">
            <a:extLst>
              <a:ext uri="{FF2B5EF4-FFF2-40B4-BE49-F238E27FC236}">
                <a16:creationId xmlns:a16="http://schemas.microsoft.com/office/drawing/2014/main" id="{B5428BE8-EA50-5571-9734-CC543A954C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8259" y="1983866"/>
            <a:ext cx="1627259" cy="1299585"/>
          </a:xfrm>
          <a:prstGeom prst="rect">
            <a:avLst/>
          </a:prstGeom>
        </p:spPr>
      </p:pic>
      <p:pic>
        <p:nvPicPr>
          <p:cNvPr id="24" name="Picture 23" descr="A person with curly hair wearing glasses&#10;&#10;Description automatically generated with low confidence">
            <a:extLst>
              <a:ext uri="{FF2B5EF4-FFF2-40B4-BE49-F238E27FC236}">
                <a16:creationId xmlns:a16="http://schemas.microsoft.com/office/drawing/2014/main" id="{174F1916-4501-F6FD-0836-9DB044B539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3405" y="3347530"/>
            <a:ext cx="1694873" cy="1246544"/>
          </a:xfrm>
          <a:prstGeom prst="rect">
            <a:avLst/>
          </a:prstGeom>
        </p:spPr>
      </p:pic>
      <p:pic>
        <p:nvPicPr>
          <p:cNvPr id="26" name="Picture 25" descr="A picture containing human face, smile, screenshot, text&#10;&#10;Description automatically generated">
            <a:extLst>
              <a:ext uri="{FF2B5EF4-FFF2-40B4-BE49-F238E27FC236}">
                <a16:creationId xmlns:a16="http://schemas.microsoft.com/office/drawing/2014/main" id="{D34F90F2-0EFD-8A7E-A0E3-34064EB762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9300" y="4711809"/>
            <a:ext cx="1685348" cy="1277053"/>
          </a:xfrm>
          <a:prstGeom prst="rect">
            <a:avLst/>
          </a:prstGeom>
        </p:spPr>
      </p:pic>
      <p:pic>
        <p:nvPicPr>
          <p:cNvPr id="28" name="Picture 27" descr="A picture containing human face, clothing, smile, text&#10;&#10;Description automatically generated">
            <a:extLst>
              <a:ext uri="{FF2B5EF4-FFF2-40B4-BE49-F238E27FC236}">
                <a16:creationId xmlns:a16="http://schemas.microsoft.com/office/drawing/2014/main" id="{CCB8BD50-3B0B-6BDF-34A3-29DA3A694C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9476" y="3310925"/>
            <a:ext cx="1577638" cy="1319754"/>
          </a:xfrm>
          <a:prstGeom prst="rect">
            <a:avLst/>
          </a:prstGeom>
        </p:spPr>
      </p:pic>
      <p:pic>
        <p:nvPicPr>
          <p:cNvPr id="30" name="Picture 29" descr="A person smiling for the camera&#10;&#10;Description automatically generated with low confidence">
            <a:extLst>
              <a:ext uri="{FF2B5EF4-FFF2-40B4-BE49-F238E27FC236}">
                <a16:creationId xmlns:a16="http://schemas.microsoft.com/office/drawing/2014/main" id="{9C65CBC0-58C7-39BB-667A-F2419B2942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79406" y="4727063"/>
            <a:ext cx="1600280" cy="1246544"/>
          </a:xfrm>
          <a:prstGeom prst="rect">
            <a:avLst/>
          </a:prstGeom>
        </p:spPr>
      </p:pic>
      <p:pic>
        <p:nvPicPr>
          <p:cNvPr id="32" name="Picture 31">
            <a:extLst>
              <a:ext uri="{FF2B5EF4-FFF2-40B4-BE49-F238E27FC236}">
                <a16:creationId xmlns:a16="http://schemas.microsoft.com/office/drawing/2014/main" id="{4A81C89E-039C-457B-4243-78B54E533C8C}"/>
              </a:ext>
            </a:extLst>
          </p:cNvPr>
          <p:cNvPicPr>
            <a:picLocks noChangeAspect="1"/>
          </p:cNvPicPr>
          <p:nvPr/>
        </p:nvPicPr>
        <p:blipFill>
          <a:blip r:embed="rId13"/>
          <a:stretch>
            <a:fillRect/>
          </a:stretch>
        </p:blipFill>
        <p:spPr>
          <a:xfrm>
            <a:off x="6091237" y="3424237"/>
            <a:ext cx="9526" cy="9526"/>
          </a:xfrm>
          <a:prstGeom prst="rect">
            <a:avLst/>
          </a:prstGeom>
        </p:spPr>
      </p:pic>
      <p:pic>
        <p:nvPicPr>
          <p:cNvPr id="34" name="Picture 33" descr="A person smiling with her arms crossed&#10;&#10;Description automatically generated with low confidence">
            <a:extLst>
              <a:ext uri="{FF2B5EF4-FFF2-40B4-BE49-F238E27FC236}">
                <a16:creationId xmlns:a16="http://schemas.microsoft.com/office/drawing/2014/main" id="{7950EF55-EF75-F22E-31C5-6A1A28089C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1018" y="1993842"/>
            <a:ext cx="1627260" cy="1276518"/>
          </a:xfrm>
          <a:prstGeom prst="rect">
            <a:avLst/>
          </a:prstGeom>
        </p:spPr>
      </p:pic>
      <p:pic>
        <p:nvPicPr>
          <p:cNvPr id="36" name="Picture 35" descr="A picture containing text, human face, smile, poster&#10;&#10;Description automatically generated">
            <a:extLst>
              <a:ext uri="{FF2B5EF4-FFF2-40B4-BE49-F238E27FC236}">
                <a16:creationId xmlns:a16="http://schemas.microsoft.com/office/drawing/2014/main" id="{427B5D93-C6C5-151F-01C8-1617D7C2663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87418" y="2003632"/>
            <a:ext cx="1554247" cy="1219906"/>
          </a:xfrm>
          <a:prstGeom prst="rect">
            <a:avLst/>
          </a:prstGeom>
        </p:spPr>
      </p:pic>
      <p:pic>
        <p:nvPicPr>
          <p:cNvPr id="38" name="Picture 37" descr="A picture containing human face, smile, clothing, person&#10;&#10;Description automatically generated">
            <a:extLst>
              <a:ext uri="{FF2B5EF4-FFF2-40B4-BE49-F238E27FC236}">
                <a16:creationId xmlns:a16="http://schemas.microsoft.com/office/drawing/2014/main" id="{39B21915-C10D-620C-6475-4CC89822162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36190" y="3310925"/>
            <a:ext cx="1568112" cy="1319754"/>
          </a:xfrm>
          <a:prstGeom prst="rect">
            <a:avLst/>
          </a:prstGeom>
        </p:spPr>
      </p:pic>
    </p:spTree>
    <p:extLst>
      <p:ext uri="{BB962C8B-B14F-4D97-AF65-F5344CB8AC3E}">
        <p14:creationId xmlns:p14="http://schemas.microsoft.com/office/powerpoint/2010/main" val="362031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0C4E-2D95-2FC9-AE21-5B21B27BA68D}"/>
              </a:ext>
            </a:extLst>
          </p:cNvPr>
          <p:cNvSpPr>
            <a:spLocks noGrp="1"/>
          </p:cNvSpPr>
          <p:nvPr>
            <p:ph type="title"/>
          </p:nvPr>
        </p:nvSpPr>
        <p:spPr/>
        <p:txBody>
          <a:bodyPr/>
          <a:lstStyle/>
          <a:p>
            <a:r>
              <a:rPr lang="en-US" dirty="0"/>
              <a:t>What unites us?</a:t>
            </a:r>
          </a:p>
        </p:txBody>
      </p:sp>
      <p:sp>
        <p:nvSpPr>
          <p:cNvPr id="3" name="Content Placeholder 2">
            <a:extLst>
              <a:ext uri="{FF2B5EF4-FFF2-40B4-BE49-F238E27FC236}">
                <a16:creationId xmlns:a16="http://schemas.microsoft.com/office/drawing/2014/main" id="{87FBCF7C-CB0F-DCC8-2E2A-A10767D68D9E}"/>
              </a:ext>
            </a:extLst>
          </p:cNvPr>
          <p:cNvSpPr>
            <a:spLocks noGrp="1"/>
          </p:cNvSpPr>
          <p:nvPr>
            <p:ph idx="1"/>
          </p:nvPr>
        </p:nvSpPr>
        <p:spPr/>
        <p:txBody>
          <a:bodyPr/>
          <a:lstStyle/>
          <a:p>
            <a:pPr marL="502920" lvl="1" indent="0" algn="ctr">
              <a:buNone/>
            </a:pPr>
            <a:r>
              <a:rPr lang="en-US" sz="2400" i="1" dirty="0">
                <a:latin typeface="Mystical Woods Smooth Script" panose="02000500000000000000" pitchFamily="2" charset="0"/>
              </a:rPr>
              <a:t>Everyone has the right to be housed and connected to care</a:t>
            </a:r>
          </a:p>
          <a:p>
            <a:pPr marL="502920" lvl="1" indent="0" algn="ctr">
              <a:buNone/>
            </a:pPr>
            <a:endParaRPr lang="en-US" sz="2400" i="1" dirty="0">
              <a:latin typeface="Mystical Woods Smooth Script" panose="02000500000000000000" pitchFamily="2" charset="0"/>
            </a:endParaRPr>
          </a:p>
          <a:p>
            <a:pPr marL="502920" lvl="1" indent="0" algn="ctr">
              <a:buNone/>
            </a:pPr>
            <a:r>
              <a:rPr lang="en-US" sz="1800" b="1" dirty="0"/>
              <a:t>Housing as a human right. </a:t>
            </a:r>
          </a:p>
          <a:p>
            <a:pPr marL="502920" lvl="1" indent="0" algn="ctr">
              <a:buNone/>
            </a:pPr>
            <a:r>
              <a:rPr lang="en-US" sz="1800" b="1" dirty="0"/>
              <a:t>Housing First as a philosophy, model, and practice!</a:t>
            </a:r>
          </a:p>
          <a:p>
            <a:pPr marL="502920" lvl="1" indent="0" algn="ctr">
              <a:buNone/>
            </a:pPr>
            <a:endParaRPr lang="en-US" sz="1800" b="1" dirty="0"/>
          </a:p>
          <a:p>
            <a:pPr marL="502920" lvl="1" indent="0" algn="ctr">
              <a:buNone/>
            </a:pPr>
            <a:endParaRPr lang="en-US" sz="1800" b="1" dirty="0"/>
          </a:p>
          <a:p>
            <a:pPr marL="502920" lvl="1" indent="0" algn="ctr">
              <a:buNone/>
            </a:pPr>
            <a:r>
              <a:rPr lang="en-US" sz="1800" b="1" dirty="0">
                <a:effectLst>
                  <a:outerShdw blurRad="38100" dist="38100" dir="2700000" algn="tl">
                    <a:srgbClr val="000000">
                      <a:alpha val="43137"/>
                    </a:srgbClr>
                  </a:outerShdw>
                </a:effectLst>
              </a:rPr>
              <a:t>Right now, that is not true!</a:t>
            </a:r>
          </a:p>
          <a:p>
            <a:pPr marL="502920" lvl="1" indent="0">
              <a:buNone/>
            </a:pPr>
            <a:endParaRPr lang="en-US" dirty="0"/>
          </a:p>
        </p:txBody>
      </p:sp>
    </p:spTree>
    <p:extLst>
      <p:ext uri="{BB962C8B-B14F-4D97-AF65-F5344CB8AC3E}">
        <p14:creationId xmlns:p14="http://schemas.microsoft.com/office/powerpoint/2010/main" val="1325271975"/>
      </p:ext>
    </p:extLst>
  </p:cSld>
  <p:clrMapOvr>
    <a:masterClrMapping/>
  </p:clrMapOvr>
</p:sld>
</file>

<file path=ppt/theme/theme1.xml><?xml version="1.0" encoding="utf-8"?>
<a:theme xmlns:a="http://schemas.openxmlformats.org/drawingml/2006/main" name="Frame">
  <a:themeElements>
    <a:clrScheme name="CHIP Branding">
      <a:dk1>
        <a:srgbClr val="2D2926"/>
      </a:dk1>
      <a:lt1>
        <a:sysClr val="window" lastClr="FFFFFF"/>
      </a:lt1>
      <a:dk2>
        <a:srgbClr val="44546A"/>
      </a:dk2>
      <a:lt2>
        <a:srgbClr val="E7E6E6"/>
      </a:lt2>
      <a:accent1>
        <a:srgbClr val="1B75BC"/>
      </a:accent1>
      <a:accent2>
        <a:srgbClr val="1C8282"/>
      </a:accent2>
      <a:accent3>
        <a:srgbClr val="F3AD2C"/>
      </a:accent3>
      <a:accent4>
        <a:srgbClr val="D05F27"/>
      </a:accent4>
      <a:accent5>
        <a:srgbClr val="D2232A"/>
      </a:accent5>
      <a:accent6>
        <a:srgbClr val="71858B"/>
      </a:accent6>
      <a:hlink>
        <a:srgbClr val="0563C1"/>
      </a:hlink>
      <a:folHlink>
        <a:srgbClr val="D2232A"/>
      </a:folHlink>
    </a:clrScheme>
    <a:fontScheme name="CHIP">
      <a:majorFont>
        <a:latin typeface="Filson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IP2023PIT">
    <a:dk1>
      <a:srgbClr val="7F7F7F"/>
    </a:dk1>
    <a:lt1>
      <a:srgbClr val="000000"/>
    </a:lt1>
    <a:dk2>
      <a:srgbClr val="FFFFFF"/>
    </a:dk2>
    <a:lt2>
      <a:srgbClr val="F2F2F2"/>
    </a:lt2>
    <a:accent1>
      <a:srgbClr val="2B517D"/>
    </a:accent1>
    <a:accent2>
      <a:srgbClr val="F79246"/>
    </a:accent2>
    <a:accent3>
      <a:srgbClr val="94CE92"/>
    </a:accent3>
    <a:accent4>
      <a:srgbClr val="FFD345"/>
    </a:accent4>
    <a:accent5>
      <a:srgbClr val="CDDADB"/>
    </a:accent5>
    <a:accent6>
      <a:srgbClr val="F04A45"/>
    </a:accent6>
    <a:hlink>
      <a:srgbClr val="2B517D"/>
    </a:hlink>
    <a:folHlink>
      <a:srgbClr val="92B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HIP2023PIT">
    <a:dk1>
      <a:srgbClr val="7F7F7F"/>
    </a:dk1>
    <a:lt1>
      <a:srgbClr val="000000"/>
    </a:lt1>
    <a:dk2>
      <a:srgbClr val="FFFFFF"/>
    </a:dk2>
    <a:lt2>
      <a:srgbClr val="F2F2F2"/>
    </a:lt2>
    <a:accent1>
      <a:srgbClr val="2B517D"/>
    </a:accent1>
    <a:accent2>
      <a:srgbClr val="F79246"/>
    </a:accent2>
    <a:accent3>
      <a:srgbClr val="94CE92"/>
    </a:accent3>
    <a:accent4>
      <a:srgbClr val="FFD345"/>
    </a:accent4>
    <a:accent5>
      <a:srgbClr val="CDDADB"/>
    </a:accent5>
    <a:accent6>
      <a:srgbClr val="F04A45"/>
    </a:accent6>
    <a:hlink>
      <a:srgbClr val="2B517D"/>
    </a:hlink>
    <a:folHlink>
      <a:srgbClr val="92B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HIP2023PIT">
    <a:dk1>
      <a:srgbClr val="7F7F7F"/>
    </a:dk1>
    <a:lt1>
      <a:srgbClr val="000000"/>
    </a:lt1>
    <a:dk2>
      <a:srgbClr val="FFFFFF"/>
    </a:dk2>
    <a:lt2>
      <a:srgbClr val="F2F2F2"/>
    </a:lt2>
    <a:accent1>
      <a:srgbClr val="2B517D"/>
    </a:accent1>
    <a:accent2>
      <a:srgbClr val="F79246"/>
    </a:accent2>
    <a:accent3>
      <a:srgbClr val="94CE92"/>
    </a:accent3>
    <a:accent4>
      <a:srgbClr val="FFD345"/>
    </a:accent4>
    <a:accent5>
      <a:srgbClr val="CDDADB"/>
    </a:accent5>
    <a:accent6>
      <a:srgbClr val="F04A45"/>
    </a:accent6>
    <a:hlink>
      <a:srgbClr val="2B517D"/>
    </a:hlink>
    <a:folHlink>
      <a:srgbClr val="92B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HIP2023PIT">
    <a:dk1>
      <a:srgbClr val="7F7F7F"/>
    </a:dk1>
    <a:lt1>
      <a:srgbClr val="000000"/>
    </a:lt1>
    <a:dk2>
      <a:srgbClr val="FFFFFF"/>
    </a:dk2>
    <a:lt2>
      <a:srgbClr val="F2F2F2"/>
    </a:lt2>
    <a:accent1>
      <a:srgbClr val="2B517D"/>
    </a:accent1>
    <a:accent2>
      <a:srgbClr val="F79246"/>
    </a:accent2>
    <a:accent3>
      <a:srgbClr val="94CE92"/>
    </a:accent3>
    <a:accent4>
      <a:srgbClr val="FFD345"/>
    </a:accent4>
    <a:accent5>
      <a:srgbClr val="CDDADB"/>
    </a:accent5>
    <a:accent6>
      <a:srgbClr val="F04A45"/>
    </a:accent6>
    <a:hlink>
      <a:srgbClr val="2B517D"/>
    </a:hlink>
    <a:folHlink>
      <a:srgbClr val="92B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HIP2023PIT">
    <a:dk1>
      <a:srgbClr val="7F7F7F"/>
    </a:dk1>
    <a:lt1>
      <a:srgbClr val="000000"/>
    </a:lt1>
    <a:dk2>
      <a:srgbClr val="FFFFFF"/>
    </a:dk2>
    <a:lt2>
      <a:srgbClr val="F2F2F2"/>
    </a:lt2>
    <a:accent1>
      <a:srgbClr val="2B517D"/>
    </a:accent1>
    <a:accent2>
      <a:srgbClr val="F79246"/>
    </a:accent2>
    <a:accent3>
      <a:srgbClr val="94CE92"/>
    </a:accent3>
    <a:accent4>
      <a:srgbClr val="FFD345"/>
    </a:accent4>
    <a:accent5>
      <a:srgbClr val="CDDADB"/>
    </a:accent5>
    <a:accent6>
      <a:srgbClr val="F04A45"/>
    </a:accent6>
    <a:hlink>
      <a:srgbClr val="2B517D"/>
    </a:hlink>
    <a:folHlink>
      <a:srgbClr val="92B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c2b05c-0b6e-434f-9351-1787e3b9d2b3" xsi:nil="true"/>
    <MediaLengthInSeconds xmlns="7e880359-9be2-44dd-ada7-9cda4d7b997a" xsi:nil="true"/>
    <lcf76f155ced4ddcb4097134ff3c332f xmlns="7e880359-9be2-44dd-ada7-9cda4d7b997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F1AC2D3E0B344B9AC42E838544BC50" ma:contentTypeVersion="12" ma:contentTypeDescription="Create a new document." ma:contentTypeScope="" ma:versionID="c9fcd37dbba7c140fdeb618cb0253ebf">
  <xsd:schema xmlns:xsd="http://www.w3.org/2001/XMLSchema" xmlns:xs="http://www.w3.org/2001/XMLSchema" xmlns:p="http://schemas.microsoft.com/office/2006/metadata/properties" xmlns:ns2="7e880359-9be2-44dd-ada7-9cda4d7b997a" xmlns:ns3="efc2b05c-0b6e-434f-9351-1787e3b9d2b3" targetNamespace="http://schemas.microsoft.com/office/2006/metadata/properties" ma:root="true" ma:fieldsID="d949e6e801e5486b48ee91b948d72926" ns2:_="" ns3:_="">
    <xsd:import namespace="7e880359-9be2-44dd-ada7-9cda4d7b997a"/>
    <xsd:import namespace="efc2b05c-0b6e-434f-9351-1787e3b9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80359-9be2-44dd-ada7-9cda4d7b9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363055-10b2-44bc-b926-a695c80a5b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c2b05c-0b6e-434f-9351-1787e3b9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5556b19-211c-442a-9d7d-3420b8893e18}" ma:internalName="TaxCatchAll" ma:showField="CatchAllData" ma:web="efc2b05c-0b6e-434f-9351-1787e3b9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68366A-2D9F-4E77-9A4D-47D6B5DB5F48}">
  <ds:schemaRefs>
    <ds:schemaRef ds:uri="http://schemas.microsoft.com/sharepoint/v3/contenttype/forms"/>
  </ds:schemaRefs>
</ds:datastoreItem>
</file>

<file path=customXml/itemProps2.xml><?xml version="1.0" encoding="utf-8"?>
<ds:datastoreItem xmlns:ds="http://schemas.openxmlformats.org/officeDocument/2006/customXml" ds:itemID="{9999A662-7299-4119-99DE-75893E3CF809}">
  <ds:schemaRefs>
    <ds:schemaRef ds:uri="bd7539aa-a8ee-4804-a5c2-abb69646cc20"/>
    <ds:schemaRef ds:uri="efc2b05c-0b6e-434f-9351-1787e3b9d2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e880359-9be2-44dd-ada7-9cda4d7b997a"/>
  </ds:schemaRefs>
</ds:datastoreItem>
</file>

<file path=customXml/itemProps3.xml><?xml version="1.0" encoding="utf-8"?>
<ds:datastoreItem xmlns:ds="http://schemas.openxmlformats.org/officeDocument/2006/customXml" ds:itemID="{D6C24106-5138-4682-9288-81D8FBED4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80359-9be2-44dd-ada7-9cda4d7b997a"/>
    <ds:schemaRef ds:uri="efc2b05c-0b6e-434f-9351-1787e3b9d2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4991</TotalTime>
  <Words>2609</Words>
  <Application>Microsoft Office PowerPoint</Application>
  <PresentationFormat>Widescreen</PresentationFormat>
  <Paragraphs>317</Paragraphs>
  <Slides>48</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Amasis MT Pro</vt:lpstr>
      <vt:lpstr>Amasis MT Pro Medium</vt:lpstr>
      <vt:lpstr>Arial</vt:lpstr>
      <vt:lpstr>Calibri</vt:lpstr>
      <vt:lpstr>Filson Pro</vt:lpstr>
      <vt:lpstr>Filson Pro Black</vt:lpstr>
      <vt:lpstr>Filson Pro Bold</vt:lpstr>
      <vt:lpstr>Mystical Woods Smooth Script</vt:lpstr>
      <vt:lpstr>Source Sans Pro</vt:lpstr>
      <vt:lpstr>Wingdings 2</vt:lpstr>
      <vt:lpstr>Frame</vt:lpstr>
      <vt:lpstr>    2023 Membership Convening 6.27.23</vt:lpstr>
      <vt:lpstr>Welcome</vt:lpstr>
      <vt:lpstr>AGENDA</vt:lpstr>
      <vt:lpstr>Groudning</vt:lpstr>
      <vt:lpstr>Indianapolis Continuum of Care</vt:lpstr>
      <vt:lpstr>CoC Structure</vt:lpstr>
      <vt:lpstr>Blueprint Council</vt:lpstr>
      <vt:lpstr>2023 Blueprint Council Members</vt:lpstr>
      <vt:lpstr>What unites us?</vt:lpstr>
      <vt:lpstr>State of Homelessness</vt:lpstr>
      <vt:lpstr>National Trends</vt:lpstr>
      <vt:lpstr>Point-in-Time (PIT) Count   &amp;  Housing Inventory Count (HIC)</vt:lpstr>
      <vt:lpstr>National Trends </vt:lpstr>
      <vt:lpstr>National Trends </vt:lpstr>
      <vt:lpstr>National Trends </vt:lpstr>
      <vt:lpstr>National Trends</vt:lpstr>
      <vt:lpstr>National Trends</vt:lpstr>
      <vt:lpstr>Indianapolis trends</vt:lpstr>
      <vt:lpstr>2023 PIT Methodology</vt:lpstr>
      <vt:lpstr>Night of the Count</vt:lpstr>
      <vt:lpstr>2023 Point-in-Time Count Key Points </vt:lpstr>
      <vt:lpstr>Indianapolis PIT</vt:lpstr>
      <vt:lpstr>Indianapolis PIT </vt:lpstr>
      <vt:lpstr>Demographics: Race</vt:lpstr>
      <vt:lpstr>Demographics: Race Cont’d</vt:lpstr>
      <vt:lpstr>Demographics: Race &amp; Ethnicity</vt:lpstr>
      <vt:lpstr>Demographics: Age and Gender</vt:lpstr>
      <vt:lpstr>By Sub-Populations</vt:lpstr>
      <vt:lpstr>Trends by Sub-population</vt:lpstr>
      <vt:lpstr>By Reported Vulnerability</vt:lpstr>
      <vt:lpstr>Indianapolis Housing Inventory Count (HIC): Emergency Beds</vt:lpstr>
      <vt:lpstr>Indianapolis HIC: Permanent Housing </vt:lpstr>
      <vt:lpstr>What else? </vt:lpstr>
      <vt:lpstr>Federal Reporting: System Performance Measures              Longitudinal System Analysis</vt:lpstr>
      <vt:lpstr>Local Monthly Dashboards</vt:lpstr>
      <vt:lpstr>By-Name Lists (BNL)</vt:lpstr>
      <vt:lpstr>By-Name List Status</vt:lpstr>
      <vt:lpstr>Current By-Name List By Households</vt:lpstr>
      <vt:lpstr>The Whole Picture</vt:lpstr>
      <vt:lpstr>Unifying goal</vt:lpstr>
      <vt:lpstr>What are we uniting around: CoC Goal   </vt:lpstr>
      <vt:lpstr>How do we achieve this: Key Tactics</vt:lpstr>
      <vt:lpstr>What values&amp; beliefs are guiding us?</vt:lpstr>
      <vt:lpstr>Call to Action</vt:lpstr>
      <vt:lpstr>Call to Action &amp; 2023 Sign On</vt:lpstr>
      <vt:lpstr>How to engage?  Tactical Spaces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if needed Date, if needed</dc:title>
  <dc:creator>Emily Bair</dc:creator>
  <cp:lastModifiedBy>Chelsea Haring-Cozzi</cp:lastModifiedBy>
  <cp:revision>96</cp:revision>
  <dcterms:created xsi:type="dcterms:W3CDTF">2019-07-30T15:13:11Z</dcterms:created>
  <dcterms:modified xsi:type="dcterms:W3CDTF">2023-06-27T17:31:17Z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0x01010003F1AC2D3E0B344B9AC42E838544BC50</vt:lpwstr>
  </property>
  <property fmtid="{D5CDD505-2E9C-101B-9397-08002B2CF9AE}" pid="3" name="Order">
    <vt:r8>483100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